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0"/>
  </p:notesMasterIdLst>
  <p:handoutMasterIdLst>
    <p:handoutMasterId r:id="rId31"/>
  </p:handoutMasterIdLst>
  <p:sldIdLst>
    <p:sldId id="256" r:id="rId2"/>
    <p:sldId id="316" r:id="rId3"/>
    <p:sldId id="339" r:id="rId4"/>
    <p:sldId id="314" r:id="rId5"/>
    <p:sldId id="315" r:id="rId6"/>
    <p:sldId id="313"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40" r:id="rId22"/>
    <p:sldId id="332" r:id="rId23"/>
    <p:sldId id="333" r:id="rId24"/>
    <p:sldId id="341" r:id="rId25"/>
    <p:sldId id="335" r:id="rId26"/>
    <p:sldId id="336" r:id="rId27"/>
    <p:sldId id="337" r:id="rId28"/>
    <p:sldId id="33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4CC10B"/>
    <a:srgbClr val="66B715"/>
    <a:srgbClr val="B2F074"/>
    <a:srgbClr val="82E61E"/>
    <a:srgbClr val="FBFBFB"/>
    <a:srgbClr val="00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4591" autoAdjust="0"/>
  </p:normalViewPr>
  <p:slideViewPr>
    <p:cSldViewPr snapToGrid="0" snapToObjects="1">
      <p:cViewPr varScale="1">
        <p:scale>
          <a:sx n="106" d="100"/>
          <a:sy n="106" d="100"/>
        </p:scale>
        <p:origin x="1680"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4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67C939-0F3F-4352-95E0-DF381CB38A9E}" type="datetimeFigureOut">
              <a:rPr lang="nl-BE" smtClean="0"/>
              <a:t>3/02/2016</a:t>
            </a:fld>
            <a:endParaRPr lang="nl-BE"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745B45-2A9A-465F-90D6-03D34329A48E}" type="slidenum">
              <a:rPr lang="nl-BE" smtClean="0"/>
              <a:t>‹nr.›</a:t>
            </a:fld>
            <a:endParaRPr lang="nl-BE" dirty="0"/>
          </a:p>
        </p:txBody>
      </p:sp>
    </p:spTree>
    <p:extLst>
      <p:ext uri="{BB962C8B-B14F-4D97-AF65-F5344CB8AC3E}">
        <p14:creationId xmlns:p14="http://schemas.microsoft.com/office/powerpoint/2010/main" val="2424762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C85D8-34AC-434E-90FA-D3C1EE33C2C2}" type="datetimeFigureOut">
              <a:rPr lang="nl-BE" smtClean="0"/>
              <a:t>3/02/2016</a:t>
            </a:fld>
            <a:endParaRPr lang="nl-BE" dirty="0"/>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172A1-1E41-46E3-B4C3-BCDF32B195CA}" type="slidenum">
              <a:rPr lang="nl-BE" smtClean="0"/>
              <a:t>‹nr.›</a:t>
            </a:fld>
            <a:endParaRPr lang="nl-BE" dirty="0"/>
          </a:p>
        </p:txBody>
      </p:sp>
    </p:spTree>
    <p:extLst>
      <p:ext uri="{BB962C8B-B14F-4D97-AF65-F5344CB8AC3E}">
        <p14:creationId xmlns:p14="http://schemas.microsoft.com/office/powerpoint/2010/main" val="3528709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3F172A1-1E41-46E3-B4C3-BCDF32B195CA}" type="slidenum">
              <a:rPr lang="nl-BE" smtClean="0"/>
              <a:t>1</a:t>
            </a:fld>
            <a:endParaRPr lang="nl-BE" dirty="0"/>
          </a:p>
        </p:txBody>
      </p:sp>
    </p:spTree>
    <p:extLst>
      <p:ext uri="{BB962C8B-B14F-4D97-AF65-F5344CB8AC3E}">
        <p14:creationId xmlns:p14="http://schemas.microsoft.com/office/powerpoint/2010/main" val="334600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3F172A1-1E41-46E3-B4C3-BCDF32B195CA}" type="slidenum">
              <a:rPr lang="nl-BE" smtClean="0"/>
              <a:t>6</a:t>
            </a:fld>
            <a:endParaRPr lang="nl-BE" dirty="0"/>
          </a:p>
        </p:txBody>
      </p:sp>
    </p:spTree>
    <p:extLst>
      <p:ext uri="{BB962C8B-B14F-4D97-AF65-F5344CB8AC3E}">
        <p14:creationId xmlns:p14="http://schemas.microsoft.com/office/powerpoint/2010/main" val="3280028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3F172A1-1E41-46E3-B4C3-BCDF32B195CA}" type="slidenum">
              <a:rPr lang="nl-BE" smtClean="0"/>
              <a:t>7</a:t>
            </a:fld>
            <a:endParaRPr lang="nl-BE" dirty="0"/>
          </a:p>
        </p:txBody>
      </p:sp>
    </p:spTree>
    <p:extLst>
      <p:ext uri="{BB962C8B-B14F-4D97-AF65-F5344CB8AC3E}">
        <p14:creationId xmlns:p14="http://schemas.microsoft.com/office/powerpoint/2010/main" val="2719982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voettekst 3"/>
          <p:cNvSpPr>
            <a:spLocks noGrp="1"/>
          </p:cNvSpPr>
          <p:nvPr>
            <p:ph type="ftr" sz="quarter" idx="10"/>
          </p:nvPr>
        </p:nvSpPr>
        <p:spPr/>
        <p:txBody>
          <a:bodyPr/>
          <a:lstStyle/>
          <a:p>
            <a:endParaRPr lang="nl-BE" dirty="0"/>
          </a:p>
        </p:txBody>
      </p:sp>
      <p:sp>
        <p:nvSpPr>
          <p:cNvPr id="5" name="Tijdelijke aanduiding voor dianummer 4"/>
          <p:cNvSpPr>
            <a:spLocks noGrp="1"/>
          </p:cNvSpPr>
          <p:nvPr>
            <p:ph type="sldNum" sz="quarter" idx="11"/>
          </p:nvPr>
        </p:nvSpPr>
        <p:spPr/>
        <p:txBody>
          <a:bodyPr/>
          <a:lstStyle/>
          <a:p>
            <a:fld id="{B3F172A1-1E41-46E3-B4C3-BCDF32B195CA}" type="slidenum">
              <a:rPr lang="nl-BE" smtClean="0"/>
              <a:t>28</a:t>
            </a:fld>
            <a:endParaRPr lang="nl-BE" dirty="0"/>
          </a:p>
        </p:txBody>
      </p:sp>
    </p:spTree>
    <p:extLst>
      <p:ext uri="{BB962C8B-B14F-4D97-AF65-F5344CB8AC3E}">
        <p14:creationId xmlns:p14="http://schemas.microsoft.com/office/powerpoint/2010/main" val="3593696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841" y="3504886"/>
            <a:ext cx="7920318" cy="2006228"/>
          </a:xfrm>
        </p:spPr>
        <p:txBody>
          <a:bodyPr anchor="b">
            <a:normAutofit/>
          </a:bodyPr>
          <a:lstStyle>
            <a:lvl1pPr algn="ctr">
              <a:defRPr sz="3600" b="0" i="0">
                <a:solidFill>
                  <a:schemeClr val="bg1"/>
                </a:solidFill>
                <a:latin typeface="Luengo" charset="0"/>
                <a:ea typeface="Luengo" charset="0"/>
                <a:cs typeface="Luengo"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11841" y="5807676"/>
            <a:ext cx="7920318" cy="799312"/>
          </a:xfrm>
        </p:spPr>
        <p:txBody>
          <a:bodyPr/>
          <a:lstStyle>
            <a:lvl1pPr marL="0" indent="0" algn="ctr">
              <a:buNone/>
              <a:defRPr sz="1800" b="0" i="0">
                <a:latin typeface="TyfoonSans" charset="0"/>
                <a:ea typeface="TyfoonSans" charset="0"/>
                <a:cs typeface="TyfoonSans"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a:t>
            </a:r>
            <a:endParaRPr lang="en-US" dirty="0"/>
          </a:p>
        </p:txBody>
      </p:sp>
    </p:spTree>
    <p:extLst>
      <p:ext uri="{BB962C8B-B14F-4D97-AF65-F5344CB8AC3E}">
        <p14:creationId xmlns:p14="http://schemas.microsoft.com/office/powerpoint/2010/main" val="18967260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8904292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7777642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0596" y="654290"/>
            <a:ext cx="7534754" cy="723528"/>
          </a:xfrm>
        </p:spPr>
        <p:txBody>
          <a:bodyPr>
            <a:normAutofit/>
          </a:bodyPr>
          <a:lstStyle>
            <a:lvl1pPr>
              <a:defRPr sz="3200">
                <a:latin typeface="TyfoonSans XBold" panose="02000506050000020004"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80596" y="1989667"/>
            <a:ext cx="7534754" cy="4187296"/>
          </a:xfrm>
        </p:spPr>
        <p:txBody>
          <a:bodyPr/>
          <a:lstStyle>
            <a:lvl1pPr>
              <a:defRPr sz="2400">
                <a:latin typeface="TyfoonSans SemiBold" panose="02000506050000020004" pitchFamily="50" charset="0"/>
              </a:defRPr>
            </a:lvl1pPr>
            <a:lvl2pPr>
              <a:defRPr sz="2000">
                <a:latin typeface="TyfoonSans SemiBold" panose="02000506050000020004" pitchFamily="50" charset="0"/>
              </a:defRPr>
            </a:lvl2pPr>
            <a:lvl3pPr>
              <a:defRPr sz="1800">
                <a:latin typeface="TyfoonSans SemiBold" panose="02000506050000020004" pitchFamily="50" charset="0"/>
              </a:defRPr>
            </a:lvl3pPr>
            <a:lvl4pPr>
              <a:defRPr sz="1600">
                <a:latin typeface="TyfoonSans SemiBold" panose="02000506050000020004" pitchFamily="50" charset="0"/>
              </a:defRPr>
            </a:lvl4pPr>
            <a:lvl5pPr>
              <a:defRPr sz="1400">
                <a:latin typeface="TyfoonSans SemiBold" panose="02000506050000020004"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395817" y="6356350"/>
            <a:ext cx="2057400" cy="365125"/>
          </a:xfrm>
        </p:spPr>
        <p:txBody>
          <a:bodyPr/>
          <a:lstStyle>
            <a:lvl1pPr algn="l">
              <a:defRPr/>
            </a:lvl1pPr>
          </a:lstStyle>
          <a:p>
            <a:fld id="{9268E7A1-DE05-4A80-AF15-0DE7901E47FD}" type="slidenum">
              <a:rPr lang="en-US" smtClean="0"/>
              <a:pPr/>
              <a:t>‹nr.›</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9278" y="325176"/>
            <a:ext cx="1576072" cy="439446"/>
          </a:xfrm>
          <a:prstGeom prst="rect">
            <a:avLst/>
          </a:prstGeom>
        </p:spPr>
      </p:pic>
      <p:cxnSp>
        <p:nvCxnSpPr>
          <p:cNvPr id="8" name="Rechte verbindingslijn 7"/>
          <p:cNvCxnSpPr/>
          <p:nvPr userDrawn="1"/>
        </p:nvCxnSpPr>
        <p:spPr>
          <a:xfrm>
            <a:off x="980596" y="1267485"/>
            <a:ext cx="78867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6343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b="0" i="0">
                <a:solidFill>
                  <a:schemeClr val="tx1">
                    <a:tint val="75000"/>
                  </a:schemeClr>
                </a:solidFill>
                <a:latin typeface="TyfoonSans" charset="0"/>
                <a:ea typeface="TyfoonSans" charset="0"/>
                <a:cs typeface="TyfoonSans"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3870648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4646180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3779204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445303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855270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1955350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5003655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A869D4-2034-8643-912E-0A1EEDE97DA8}" type="slidenum">
              <a:rPr lang="en-US" smtClean="0"/>
              <a:t>‹nr.›</a:t>
            </a:fld>
            <a:endParaRPr lang="en-US" dirty="0"/>
          </a:p>
        </p:txBody>
      </p:sp>
      <p:sp>
        <p:nvSpPr>
          <p:cNvPr id="8" name="Footer Placeholder 7"/>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08046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b="0" i="0" kern="1200">
          <a:solidFill>
            <a:schemeClr val="accent1"/>
          </a:solidFill>
          <a:latin typeface="TyfoonSans" charset="0"/>
          <a:ea typeface="TyfoonSans" charset="0"/>
          <a:cs typeface="TyfoonSans"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ile:///\\10.45.200.223\COMP-BVPI$\data\Company%20Shared%20Folders\10%20PensioPlus%20Huisstijl\PensioPlus\Email%20signatures\%0dinfo%20@pensioplus.b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pensioplus.b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fsma.be/nl/Site/Repository/press/div/2016/2016-01-26_stresstesting.aspx" TargetMode="External"/><Relationship Id="rId2" Type="http://schemas.openxmlformats.org/officeDocument/2006/relationships/hyperlink" Target="http://www.fsma.be/fr/Site/Repository/press/div/2016/2016-01-26_stresstesting.asp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pensioplus.be/" TargetMode="External"/><Relationship Id="rId5" Type="http://schemas.openxmlformats.org/officeDocument/2006/relationships/hyperlink" Target="file:///\\10.45.200.223\COMP-BVPI$\data\Company%20Shared%20Folders\10%20PensioPlus%20Huisstijl\PensioPlus\Email%20signatures\%0dinfo%20@pensioplus.be"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841" y="3450062"/>
            <a:ext cx="7920318" cy="2006228"/>
          </a:xfrm>
        </p:spPr>
        <p:txBody>
          <a:bodyPr>
            <a:normAutofit/>
          </a:bodyPr>
          <a:lstStyle/>
          <a:p>
            <a:r>
              <a:rPr lang="fr-FR" sz="4400" dirty="0" smtClean="0">
                <a:latin typeface="TyfoonSans XBold" panose="02000506050000020004" pitchFamily="50" charset="0"/>
              </a:rPr>
              <a:t>PensioPlus</a:t>
            </a:r>
            <a:r>
              <a:rPr lang="fr-FR" dirty="0">
                <a:latin typeface="TyfoonSans XBold" panose="02000506050000020004" pitchFamily="50" charset="0"/>
              </a:rPr>
              <a:t/>
            </a:r>
            <a:br>
              <a:rPr lang="fr-FR" dirty="0">
                <a:latin typeface="TyfoonSans XBold" panose="02000506050000020004" pitchFamily="50" charset="0"/>
              </a:rPr>
            </a:br>
            <a:r>
              <a:rPr lang="en-GB" noProof="0" dirty="0" smtClean="0">
                <a:latin typeface="TyfoonSans XBold" panose="02000506050000020004" pitchFamily="50" charset="0"/>
              </a:rPr>
              <a:t>Persontmoeting/Rencontre de Presse</a:t>
            </a:r>
            <a:endParaRPr lang="en-US" dirty="0">
              <a:latin typeface="TyfoonSans XBold" panose="02000506050000020004" pitchFamily="50" charset="0"/>
            </a:endParaRPr>
          </a:p>
        </p:txBody>
      </p:sp>
      <p:sp>
        <p:nvSpPr>
          <p:cNvPr id="3" name="Subtitle 2"/>
          <p:cNvSpPr>
            <a:spLocks noGrp="1"/>
          </p:cNvSpPr>
          <p:nvPr>
            <p:ph type="subTitle" idx="1"/>
          </p:nvPr>
        </p:nvSpPr>
        <p:spPr>
          <a:xfrm>
            <a:off x="4006393" y="6057020"/>
            <a:ext cx="4884110" cy="676968"/>
          </a:xfrm>
        </p:spPr>
        <p:txBody>
          <a:bodyPr>
            <a:normAutofit fontScale="92500" lnSpcReduction="20000"/>
          </a:bodyPr>
          <a:lstStyle/>
          <a:p>
            <a:pPr algn="r"/>
            <a:r>
              <a:rPr lang="en-US" sz="3000" dirty="0" smtClean="0">
                <a:solidFill>
                  <a:schemeClr val="accent1"/>
                </a:solidFill>
                <a:latin typeface="TyfoonSans XBold" panose="02000506050000020004" pitchFamily="50" charset="0"/>
              </a:rPr>
              <a:t>04/02/2016</a:t>
            </a:r>
          </a:p>
          <a:p>
            <a:pPr algn="r"/>
            <a:r>
              <a:rPr lang="en-US" sz="1400" dirty="0" smtClean="0">
                <a:solidFill>
                  <a:schemeClr val="accent1"/>
                </a:solidFill>
                <a:latin typeface="TyfoonSans XBold" panose="02000506050000020004" pitchFamily="50" charset="0"/>
              </a:rPr>
              <a:t>HILTON BRUSSELS GRAND PLACE</a:t>
            </a:r>
            <a:endParaRPr lang="en-US" sz="1400" dirty="0">
              <a:solidFill>
                <a:schemeClr val="accent1"/>
              </a:solidFill>
              <a:latin typeface="TyfoonSans XBold" panose="02000506050000020004" pitchFamily="50" charset="0"/>
            </a:endParaRPr>
          </a:p>
        </p:txBody>
      </p:sp>
      <p:sp>
        <p:nvSpPr>
          <p:cNvPr id="4" name="Rectangle 3"/>
          <p:cNvSpPr/>
          <p:nvPr/>
        </p:nvSpPr>
        <p:spPr>
          <a:xfrm>
            <a:off x="164970" y="6174257"/>
            <a:ext cx="2994689" cy="602729"/>
          </a:xfrm>
          <a:prstGeom prst="rect">
            <a:avLst/>
          </a:prstGeom>
        </p:spPr>
        <p:txBody>
          <a:bodyPr wrap="square">
            <a:spAutoFit/>
          </a:bodyPr>
          <a:lstStyle/>
          <a:p>
            <a:pPr>
              <a:spcBef>
                <a:spcPts val="200"/>
              </a:spcBef>
              <a:spcAft>
                <a:spcPts val="0"/>
              </a:spcAft>
            </a:pPr>
            <a:r>
              <a:rPr lang="nl-BE" sz="1000" dirty="0">
                <a:solidFill>
                  <a:srgbClr val="000000"/>
                </a:solidFill>
                <a:latin typeface="TyfoonSans"/>
                <a:ea typeface="Times New Roman" panose="02020603050405020304" pitchFamily="18" charset="0"/>
                <a:cs typeface="Times New Roman" panose="02020603050405020304" pitchFamily="18" charset="0"/>
              </a:rPr>
              <a:t>Bd A Reyerslaan 80, 1030 Brussels, </a:t>
            </a:r>
            <a:r>
              <a:rPr lang="nl-BE" sz="1000" dirty="0" smtClean="0">
                <a:solidFill>
                  <a:srgbClr val="000000"/>
                </a:solidFill>
                <a:latin typeface="TyfoonSans"/>
                <a:ea typeface="Times New Roman" panose="02020603050405020304" pitchFamily="18" charset="0"/>
                <a:cs typeface="Times New Roman" panose="02020603050405020304" pitchFamily="18" charset="0"/>
              </a:rPr>
              <a:t>Belgium</a:t>
            </a:r>
            <a:endParaRPr lang="nl-BE" sz="1000" dirty="0" smtClean="0">
              <a:solidFill>
                <a:srgbClr val="67AB3C"/>
              </a:solidFill>
              <a:latin typeface="TyfoonSans"/>
              <a:ea typeface="Times New Roman" panose="02020603050405020304" pitchFamily="18" charset="0"/>
              <a:cs typeface="Times New Roman" panose="02020603050405020304" pitchFamily="18" charset="0"/>
            </a:endParaRPr>
          </a:p>
          <a:p>
            <a:pPr>
              <a:spcBef>
                <a:spcPts val="200"/>
              </a:spcBef>
              <a:spcAft>
                <a:spcPts val="0"/>
              </a:spcAft>
            </a:pPr>
            <a:r>
              <a:rPr lang="nl-BE" sz="1000" dirty="0" smtClean="0">
                <a:solidFill>
                  <a:srgbClr val="000000"/>
                </a:solidFill>
                <a:latin typeface="TyfoonSans"/>
                <a:ea typeface="Times New Roman" panose="02020603050405020304" pitchFamily="18" charset="0"/>
                <a:cs typeface="Times New Roman" panose="02020603050405020304" pitchFamily="18" charset="0"/>
              </a:rPr>
              <a:t>T</a:t>
            </a:r>
            <a:r>
              <a:rPr lang="nl-BE" sz="1000" dirty="0">
                <a:solidFill>
                  <a:srgbClr val="000000"/>
                </a:solidFill>
                <a:latin typeface="TyfoonSans"/>
                <a:ea typeface="Times New Roman" panose="02020603050405020304" pitchFamily="18" charset="0"/>
                <a:cs typeface="Times New Roman" panose="02020603050405020304" pitchFamily="18" charset="0"/>
              </a:rPr>
              <a:t>: +32 (0)2 706 85 45</a:t>
            </a:r>
            <a:r>
              <a:rPr lang="nl-BE" sz="1000" dirty="0">
                <a:latin typeface="TyfoonSans"/>
                <a:ea typeface="Times New Roman" panose="02020603050405020304" pitchFamily="18" charset="0"/>
                <a:cs typeface="Times New Roman" panose="02020603050405020304" pitchFamily="18" charset="0"/>
              </a:rPr>
              <a:t> </a:t>
            </a:r>
            <a:r>
              <a:rPr lang="nl-BE" sz="1000" dirty="0">
                <a:solidFill>
                  <a:srgbClr val="67AB3C"/>
                </a:solidFill>
                <a:latin typeface="TyfoonSans"/>
                <a:ea typeface="Times New Roman" panose="02020603050405020304" pitchFamily="18" charset="0"/>
                <a:cs typeface="Times New Roman" panose="02020603050405020304" pitchFamily="18" charset="0"/>
              </a:rPr>
              <a:t>| </a:t>
            </a:r>
            <a:r>
              <a:rPr lang="nl-BE" sz="1000" dirty="0">
                <a:solidFill>
                  <a:srgbClr val="000000"/>
                </a:solidFill>
                <a:latin typeface="TyfoonSans"/>
                <a:ea typeface="Times New Roman" panose="02020603050405020304" pitchFamily="18" charset="0"/>
                <a:cs typeface="Times New Roman" panose="02020603050405020304" pitchFamily="18" charset="0"/>
              </a:rPr>
              <a:t>F: +32 (0)2 706 85 44</a:t>
            </a:r>
            <a:r>
              <a:rPr lang="nl-BE" sz="1000" dirty="0">
                <a:latin typeface="TyfoonSans"/>
                <a:ea typeface="Times New Roman" panose="02020603050405020304" pitchFamily="18" charset="0"/>
                <a:cs typeface="Times New Roman" panose="02020603050405020304" pitchFamily="18" charset="0"/>
              </a:rPr>
              <a:t> </a:t>
            </a:r>
          </a:p>
          <a:p>
            <a:r>
              <a:rPr lang="fr-BE" sz="1000" u="sng" dirty="0">
                <a:solidFill>
                  <a:srgbClr val="0000FF"/>
                </a:solidFill>
                <a:latin typeface="TyfoonSans"/>
                <a:ea typeface="Times New Roman" panose="02020603050405020304" pitchFamily="18" charset="0"/>
                <a:cs typeface="Times New Roman" panose="02020603050405020304" pitchFamily="18" charset="0"/>
                <a:hlinkClick r:id="rId3"/>
              </a:rPr>
              <a:t>info @pensioplus.be</a:t>
            </a:r>
            <a:r>
              <a:rPr lang="fr-BE" sz="1000" dirty="0">
                <a:latin typeface="TyfoonSans"/>
                <a:ea typeface="Times New Roman" panose="02020603050405020304" pitchFamily="18" charset="0"/>
                <a:cs typeface="Times New Roman" panose="02020603050405020304" pitchFamily="18" charset="0"/>
              </a:rPr>
              <a:t> </a:t>
            </a:r>
            <a:r>
              <a:rPr lang="fr-BE" sz="1000" dirty="0">
                <a:solidFill>
                  <a:srgbClr val="67AB3C"/>
                </a:solidFill>
                <a:latin typeface="TyfoonSans"/>
                <a:ea typeface="Times New Roman" panose="02020603050405020304" pitchFamily="18" charset="0"/>
                <a:cs typeface="Times New Roman" panose="02020603050405020304" pitchFamily="18" charset="0"/>
              </a:rPr>
              <a:t>| </a:t>
            </a:r>
            <a:r>
              <a:rPr lang="fr-BE" sz="1000" u="sng" dirty="0">
                <a:solidFill>
                  <a:srgbClr val="000000"/>
                </a:solidFill>
                <a:latin typeface="TyfoonSans"/>
                <a:ea typeface="Times New Roman" panose="02020603050405020304" pitchFamily="18" charset="0"/>
                <a:cs typeface="Times New Roman" panose="02020603050405020304" pitchFamily="18" charset="0"/>
                <a:hlinkClick r:id="rId4"/>
              </a:rPr>
              <a:t>http://www.pensioplus.be</a:t>
            </a:r>
            <a:endParaRPr lang="nl-BE" sz="1000" dirty="0">
              <a:latin typeface="TyfoonSans"/>
            </a:endParaRPr>
          </a:p>
        </p:txBody>
      </p:sp>
    </p:spTree>
    <p:extLst>
      <p:ext uri="{BB962C8B-B14F-4D97-AF65-F5344CB8AC3E}">
        <p14:creationId xmlns:p14="http://schemas.microsoft.com/office/powerpoint/2010/main" val="1226956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682" y="646488"/>
            <a:ext cx="7886700" cy="769546"/>
          </a:xfrm>
        </p:spPr>
        <p:txBody>
          <a:bodyPr/>
          <a:lstStyle/>
          <a:p>
            <a:r>
              <a:rPr lang="fr-BE" noProof="0" dirty="0" smtClean="0"/>
              <a:t>Catégorie d’IRP </a:t>
            </a:r>
            <a:r>
              <a:rPr lang="en-US" dirty="0" smtClean="0"/>
              <a:t>– </a:t>
            </a:r>
            <a:r>
              <a:rPr lang="nl-BE" noProof="0" dirty="0" smtClean="0">
                <a:solidFill>
                  <a:srgbClr val="66B715"/>
                </a:solidFill>
              </a:rPr>
              <a:t>Categorie</a:t>
            </a:r>
            <a:r>
              <a:rPr lang="en-US" dirty="0" smtClean="0">
                <a:solidFill>
                  <a:srgbClr val="66B715"/>
                </a:solidFill>
              </a:rPr>
              <a:t> </a:t>
            </a:r>
            <a:r>
              <a:rPr lang="en-US" dirty="0">
                <a:solidFill>
                  <a:srgbClr val="66B715"/>
                </a:solidFill>
              </a:rPr>
              <a:t>van IBP’s</a:t>
            </a:r>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4289924055"/>
              </p:ext>
            </p:extLst>
          </p:nvPr>
        </p:nvGraphicFramePr>
        <p:xfrm>
          <a:off x="2521280" y="1900552"/>
          <a:ext cx="4341246" cy="3621306"/>
        </p:xfrm>
        <a:graphic>
          <a:graphicData uri="http://schemas.openxmlformats.org/drawingml/2006/table">
            <a:tbl>
              <a:tblPr firstRow="1" bandRow="1">
                <a:tableStyleId>{5C22544A-7EE6-4342-B048-85BDC9FD1C3A}</a:tableStyleId>
              </a:tblPr>
              <a:tblGrid>
                <a:gridCol w="794927"/>
                <a:gridCol w="3546319"/>
              </a:tblGrid>
              <a:tr h="1207102">
                <a:tc>
                  <a:txBody>
                    <a:bodyPr/>
                    <a:lstStyle/>
                    <a:p>
                      <a:r>
                        <a:rPr lang="fr-BE" sz="2800" b="1" dirty="0" smtClean="0">
                          <a:solidFill>
                            <a:schemeClr val="accent1"/>
                          </a:solidFill>
                        </a:rPr>
                        <a:t>A</a:t>
                      </a:r>
                      <a:endParaRPr lang="nl-BE" sz="2800" b="1" dirty="0">
                        <a:solidFill>
                          <a:schemeClr val="accent1"/>
                        </a:solidFill>
                      </a:endParaRPr>
                    </a:p>
                  </a:txBody>
                  <a:tcPr anchor="ctr">
                    <a:lnR w="12700" cap="flat" cmpd="sng" algn="ctr">
                      <a:noFill/>
                      <a:prstDash val="solid"/>
                      <a:round/>
                      <a:headEnd type="none" w="med" len="med"/>
                      <a:tailEnd type="none" w="med" len="med"/>
                    </a:lnR>
                    <a:lnB w="12700" cap="flat" cmpd="sng" algn="ctr">
                      <a:solidFill>
                        <a:srgbClr val="92D050"/>
                      </a:solidFill>
                      <a:prstDash val="solid"/>
                      <a:round/>
                      <a:headEnd type="none" w="med" len="med"/>
                      <a:tailEnd type="none" w="med" len="med"/>
                    </a:lnB>
                    <a:noFill/>
                  </a:tcPr>
                </a:tc>
                <a:tc>
                  <a:txBody>
                    <a:bodyPr/>
                    <a:lstStyle/>
                    <a:p>
                      <a:pPr algn="r"/>
                      <a:r>
                        <a:rPr lang="fr-BE" sz="2800" b="1" dirty="0" smtClean="0">
                          <a:solidFill>
                            <a:schemeClr val="accent1"/>
                          </a:solidFill>
                        </a:rPr>
                        <a:t>&lt; 25 mio EUR</a:t>
                      </a:r>
                      <a:endParaRPr lang="nl-BE" sz="2800" b="1" dirty="0">
                        <a:solidFill>
                          <a:schemeClr val="accent1"/>
                        </a:solidFill>
                      </a:endParaRPr>
                    </a:p>
                  </a:txBody>
                  <a:tcPr anchor="ctr">
                    <a:lnL w="12700" cap="flat" cmpd="sng" algn="ctr">
                      <a:noFill/>
                      <a:prstDash val="solid"/>
                      <a:round/>
                      <a:headEnd type="none" w="med" len="med"/>
                      <a:tailEnd type="none" w="med" len="med"/>
                    </a:lnL>
                    <a:lnB w="12700" cap="flat" cmpd="sng" algn="ctr">
                      <a:solidFill>
                        <a:srgbClr val="92D050"/>
                      </a:solidFill>
                      <a:prstDash val="solid"/>
                      <a:round/>
                      <a:headEnd type="none" w="med" len="med"/>
                      <a:tailEnd type="none" w="med" len="med"/>
                    </a:lnB>
                    <a:noFill/>
                  </a:tcPr>
                </a:tc>
              </a:tr>
              <a:tr h="1207102">
                <a:tc>
                  <a:txBody>
                    <a:bodyPr/>
                    <a:lstStyle/>
                    <a:p>
                      <a:r>
                        <a:rPr lang="fr-BE" sz="2800" b="1" dirty="0" smtClean="0">
                          <a:solidFill>
                            <a:schemeClr val="accent1"/>
                          </a:solidFill>
                        </a:rPr>
                        <a:t>B</a:t>
                      </a:r>
                      <a:endParaRPr lang="nl-BE" sz="2800" b="1" dirty="0">
                        <a:solidFill>
                          <a:schemeClr val="accent1"/>
                        </a:solidFill>
                      </a:endParaRPr>
                    </a:p>
                  </a:txBody>
                  <a:tcPr anchor="ctr">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marL="0" indent="0" algn="r">
                        <a:buFont typeface="Wingdings" panose="05000000000000000000" pitchFamily="2" charset="2"/>
                        <a:buNone/>
                      </a:pPr>
                      <a:r>
                        <a:rPr lang="fr-BE" sz="2800" b="1" dirty="0" smtClean="0">
                          <a:solidFill>
                            <a:schemeClr val="accent1"/>
                          </a:solidFill>
                        </a:rPr>
                        <a:t>&gt; 25 mio EUR</a:t>
                      </a:r>
                    </a:p>
                    <a:p>
                      <a:pPr marL="0" indent="0" algn="r">
                        <a:buFont typeface="Wingdings" panose="05000000000000000000" pitchFamily="2" charset="2"/>
                        <a:buNone/>
                      </a:pPr>
                      <a:r>
                        <a:rPr lang="fr-BE" sz="2800" b="1" dirty="0" smtClean="0">
                          <a:solidFill>
                            <a:schemeClr val="accent1"/>
                          </a:solidFill>
                        </a:rPr>
                        <a:t>&lt; 125 mio</a:t>
                      </a:r>
                      <a:r>
                        <a:rPr lang="fr-BE" sz="2800" b="1" baseline="0" dirty="0" smtClean="0">
                          <a:solidFill>
                            <a:schemeClr val="accent1"/>
                          </a:solidFill>
                        </a:rPr>
                        <a:t> EUR</a:t>
                      </a:r>
                      <a:endParaRPr lang="nl-BE" sz="2800" b="1" dirty="0">
                        <a:solidFill>
                          <a:schemeClr val="accent1"/>
                        </a:solidFill>
                      </a:endParaRPr>
                    </a:p>
                  </a:txBody>
                  <a:tcPr anchor="ctr">
                    <a:lnL w="12700" cap="flat" cmpd="sng" algn="ctr">
                      <a:noFill/>
                      <a:prstDash val="solid"/>
                      <a:round/>
                      <a:headEnd type="none" w="med" len="med"/>
                      <a:tailEnd type="none" w="med" len="med"/>
                    </a:lnL>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r>
              <a:tr h="1207102">
                <a:tc>
                  <a:txBody>
                    <a:bodyPr/>
                    <a:lstStyle/>
                    <a:p>
                      <a:r>
                        <a:rPr lang="fr-BE" sz="2800" b="1" dirty="0" smtClean="0">
                          <a:solidFill>
                            <a:schemeClr val="accent1"/>
                          </a:solidFill>
                        </a:rPr>
                        <a:t>C</a:t>
                      </a:r>
                      <a:endParaRPr lang="nl-BE" sz="2800" b="1" dirty="0">
                        <a:solidFill>
                          <a:schemeClr val="accent1"/>
                        </a:solidFill>
                      </a:endParaRPr>
                    </a:p>
                  </a:txBody>
                  <a:tcPr anchor="ctr">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noFill/>
                  </a:tcPr>
                </a:tc>
                <a:tc>
                  <a:txBody>
                    <a:bodyPr/>
                    <a:lstStyle/>
                    <a:p>
                      <a:pPr algn="r"/>
                      <a:r>
                        <a:rPr lang="fr-BE" sz="2800" b="1" dirty="0" smtClean="0">
                          <a:solidFill>
                            <a:schemeClr val="accent1"/>
                          </a:solidFill>
                        </a:rPr>
                        <a:t>&gt; 125 mio</a:t>
                      </a:r>
                      <a:r>
                        <a:rPr lang="fr-BE" sz="2800" b="1" baseline="0" dirty="0" smtClean="0">
                          <a:solidFill>
                            <a:schemeClr val="accent1"/>
                          </a:solidFill>
                        </a:rPr>
                        <a:t> EUR</a:t>
                      </a:r>
                      <a:endParaRPr lang="nl-BE" sz="2800" b="1" dirty="0">
                        <a:solidFill>
                          <a:schemeClr val="accent1"/>
                        </a:solidFill>
                      </a:endParaRPr>
                    </a:p>
                  </a:txBody>
                  <a:tcPr anchor="ctr">
                    <a:lnL w="12700" cap="flat" cmpd="sng" algn="ctr">
                      <a:noFill/>
                      <a:prstDash val="solid"/>
                      <a:round/>
                      <a:headEnd type="none" w="med" len="med"/>
                      <a:tailEnd type="none" w="med" len="med"/>
                    </a:lnL>
                    <a:lnT w="12700" cap="flat" cmpd="sng" algn="ctr">
                      <a:solidFill>
                        <a:srgbClr val="92D050"/>
                      </a:solidFill>
                      <a:prstDash val="solid"/>
                      <a:round/>
                      <a:headEnd type="none" w="med" len="med"/>
                      <a:tailEnd type="none" w="med" len="med"/>
                    </a:lnT>
                    <a:noFill/>
                  </a:tcPr>
                </a:tc>
              </a:tr>
            </a:tbl>
          </a:graphicData>
        </a:graphic>
      </p:graphicFrame>
      <p:sp>
        <p:nvSpPr>
          <p:cNvPr id="3" name="Tijdelijke aanduiding voor dianummer 2"/>
          <p:cNvSpPr>
            <a:spLocks noGrp="1"/>
          </p:cNvSpPr>
          <p:nvPr>
            <p:ph type="sldNum" sz="quarter" idx="12"/>
          </p:nvPr>
        </p:nvSpPr>
        <p:spPr/>
        <p:txBody>
          <a:bodyPr/>
          <a:lstStyle/>
          <a:p>
            <a:fld id="{16A869D4-2034-8643-912E-0A1EEDE97DA8}" type="slidenum">
              <a:rPr lang="en-US" smtClean="0"/>
              <a:t>10</a:t>
            </a:fld>
            <a:endParaRPr lang="en-US" dirty="0"/>
          </a:p>
        </p:txBody>
      </p:sp>
    </p:spTree>
    <p:extLst>
      <p:ext uri="{BB962C8B-B14F-4D97-AF65-F5344CB8AC3E}">
        <p14:creationId xmlns:p14="http://schemas.microsoft.com/office/powerpoint/2010/main" val="276249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noProof="0" dirty="0" smtClean="0"/>
              <a:t>Echantillon - </a:t>
            </a:r>
            <a:r>
              <a:rPr lang="nl-BE" noProof="0" dirty="0" smtClean="0">
                <a:solidFill>
                  <a:srgbClr val="66B715"/>
                </a:solidFill>
              </a:rPr>
              <a:t>Staal</a:t>
            </a:r>
            <a:endParaRPr lang="nl-BE" noProof="0" dirty="0">
              <a:solidFill>
                <a:srgbClr val="66B715"/>
              </a:solidFill>
            </a:endParaRPr>
          </a:p>
        </p:txBody>
      </p:sp>
      <p:pic>
        <p:nvPicPr>
          <p:cNvPr id="5" name="Afbeelding 4" descr="Schermopname"/>
          <p:cNvPicPr>
            <a:picLocks noChangeAspect="1"/>
          </p:cNvPicPr>
          <p:nvPr/>
        </p:nvPicPr>
        <p:blipFill rotWithShape="1">
          <a:blip r:embed="rId2">
            <a:extLst>
              <a:ext uri="{28A0092B-C50C-407E-A947-70E740481C1C}">
                <a14:useLocalDpi xmlns:a14="http://schemas.microsoft.com/office/drawing/2010/main" val="0"/>
              </a:ext>
            </a:extLst>
          </a:blip>
          <a:srcRect r="2449" b="998"/>
          <a:stretch/>
        </p:blipFill>
        <p:spPr>
          <a:xfrm>
            <a:off x="980596" y="1650430"/>
            <a:ext cx="6932133" cy="4705921"/>
          </a:xfrm>
          <a:prstGeom prst="rect">
            <a:avLst/>
          </a:prstGeom>
        </p:spPr>
      </p:pic>
      <p:sp>
        <p:nvSpPr>
          <p:cNvPr id="3" name="Tijdelijke aanduiding voor dianummer 2"/>
          <p:cNvSpPr>
            <a:spLocks noGrp="1"/>
          </p:cNvSpPr>
          <p:nvPr>
            <p:ph type="sldNum" sz="quarter" idx="12"/>
          </p:nvPr>
        </p:nvSpPr>
        <p:spPr/>
        <p:txBody>
          <a:bodyPr/>
          <a:lstStyle/>
          <a:p>
            <a:fld id="{16A869D4-2034-8643-912E-0A1EEDE97DA8}" type="slidenum">
              <a:rPr lang="en-US" smtClean="0"/>
              <a:t>11</a:t>
            </a:fld>
            <a:endParaRPr lang="en-US" dirty="0"/>
          </a:p>
        </p:txBody>
      </p:sp>
    </p:spTree>
    <p:extLst>
      <p:ext uri="{BB962C8B-B14F-4D97-AF65-F5344CB8AC3E}">
        <p14:creationId xmlns:p14="http://schemas.microsoft.com/office/powerpoint/2010/main" val="1559192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noProof="0" dirty="0" smtClean="0"/>
              <a:t>Echantillon - </a:t>
            </a:r>
            <a:r>
              <a:rPr lang="nl-BE" noProof="0" dirty="0" smtClean="0">
                <a:solidFill>
                  <a:srgbClr val="66B715"/>
                </a:solidFill>
              </a:rPr>
              <a:t>Staal</a:t>
            </a:r>
            <a:endParaRPr lang="nl-BE" noProof="0" dirty="0">
              <a:solidFill>
                <a:srgbClr val="66B715"/>
              </a:solidFill>
            </a:endParaRPr>
          </a:p>
        </p:txBody>
      </p:sp>
      <p:pic>
        <p:nvPicPr>
          <p:cNvPr id="3" name="Afbeelding 2" descr="Schermopna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596" y="1667402"/>
            <a:ext cx="6742010" cy="4648075"/>
          </a:xfrm>
          <a:prstGeom prst="rect">
            <a:avLst/>
          </a:prstGeom>
        </p:spPr>
      </p:pic>
      <p:sp>
        <p:nvSpPr>
          <p:cNvPr id="4" name="Tijdelijke aanduiding voor dianummer 3"/>
          <p:cNvSpPr>
            <a:spLocks noGrp="1"/>
          </p:cNvSpPr>
          <p:nvPr>
            <p:ph type="sldNum" sz="quarter" idx="12"/>
          </p:nvPr>
        </p:nvSpPr>
        <p:spPr/>
        <p:txBody>
          <a:bodyPr/>
          <a:lstStyle/>
          <a:p>
            <a:fld id="{16A869D4-2034-8643-912E-0A1EEDE97DA8}" type="slidenum">
              <a:rPr lang="en-US" smtClean="0"/>
              <a:t>12</a:t>
            </a:fld>
            <a:endParaRPr lang="en-US" dirty="0"/>
          </a:p>
        </p:txBody>
      </p:sp>
    </p:spTree>
    <p:extLst>
      <p:ext uri="{BB962C8B-B14F-4D97-AF65-F5344CB8AC3E}">
        <p14:creationId xmlns:p14="http://schemas.microsoft.com/office/powerpoint/2010/main" val="4139439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075" y="515293"/>
            <a:ext cx="7886700" cy="905347"/>
          </a:xfrm>
        </p:spPr>
        <p:txBody>
          <a:bodyPr/>
          <a:lstStyle/>
          <a:p>
            <a:r>
              <a:rPr lang="fr-BE" noProof="0" dirty="0" smtClean="0"/>
              <a:t>Ordre</a:t>
            </a:r>
            <a:r>
              <a:rPr lang="en-US" dirty="0" smtClean="0"/>
              <a:t> </a:t>
            </a:r>
            <a:r>
              <a:rPr lang="en-US" dirty="0"/>
              <a:t>du jour - </a:t>
            </a:r>
            <a:r>
              <a:rPr lang="en-US" dirty="0">
                <a:solidFill>
                  <a:srgbClr val="66B715"/>
                </a:solidFill>
              </a:rPr>
              <a:t>Agenda</a:t>
            </a:r>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2127583020"/>
              </p:ext>
            </p:extLst>
          </p:nvPr>
        </p:nvGraphicFramePr>
        <p:xfrm>
          <a:off x="981075" y="2009870"/>
          <a:ext cx="7886700" cy="4346480"/>
        </p:xfrm>
        <a:graphic>
          <a:graphicData uri="http://schemas.openxmlformats.org/drawingml/2006/table">
            <a:tbl>
              <a:tblPr firstRow="1" bandRow="1">
                <a:tableStyleId>{5C22544A-7EE6-4342-B048-85BDC9FD1C3A}</a:tableStyleId>
              </a:tblPr>
              <a:tblGrid>
                <a:gridCol w="3943350"/>
                <a:gridCol w="3943350"/>
              </a:tblGrid>
              <a:tr h="869296">
                <a:tc>
                  <a:txBody>
                    <a:bodyPr/>
                    <a:lstStyle/>
                    <a:p>
                      <a:r>
                        <a:rPr lang="fr-BE" sz="2000" b="0" dirty="0" smtClean="0">
                          <a:solidFill>
                            <a:schemeClr val="accent1">
                              <a:lumMod val="40000"/>
                              <a:lumOff val="60000"/>
                            </a:schemeClr>
                          </a:solidFill>
                          <a:latin typeface="TyfoonSans SemiBold" panose="02000506050000020004" pitchFamily="50" charset="0"/>
                        </a:rPr>
                        <a:t>Echantillon</a:t>
                      </a:r>
                      <a:endParaRPr lang="nl-BE" sz="2000" b="0" dirty="0">
                        <a:solidFill>
                          <a:schemeClr val="accent1">
                            <a:lumMod val="40000"/>
                            <a:lumOff val="60000"/>
                          </a:schemeClr>
                        </a:solidFill>
                        <a:latin typeface="TyfoonSans SemiBold" panose="02000506050000020004" pitchFamily="50" charset="0"/>
                      </a:endParaRPr>
                    </a:p>
                  </a:txBody>
                  <a:tcPr anchor="ctr">
                    <a:lnB w="12700" cap="flat" cmpd="sng" algn="ctr">
                      <a:solidFill>
                        <a:schemeClr val="accent2"/>
                      </a:solidFill>
                      <a:prstDash val="solid"/>
                      <a:round/>
                      <a:headEnd type="none" w="med" len="med"/>
                      <a:tailEnd type="none" w="med" len="med"/>
                    </a:lnB>
                    <a:noFill/>
                  </a:tcPr>
                </a:tc>
                <a:tc>
                  <a:txBody>
                    <a:bodyPr/>
                    <a:lstStyle/>
                    <a:p>
                      <a:r>
                        <a:rPr lang="nl-BE" sz="2000" b="0" dirty="0" smtClean="0">
                          <a:solidFill>
                            <a:srgbClr val="B2F074"/>
                          </a:solidFill>
                          <a:latin typeface="TyfoonSans SemiBold" panose="02000506050000020004" pitchFamily="50" charset="0"/>
                        </a:rPr>
                        <a:t>Staal</a:t>
                      </a:r>
                    </a:p>
                  </a:txBody>
                  <a:tcPr anchor="ctr">
                    <a:lnB w="12700" cap="flat" cmpd="sng" algn="ctr">
                      <a:solidFill>
                        <a:schemeClr val="accent2"/>
                      </a:solidFill>
                      <a:prstDash val="solid"/>
                      <a:round/>
                      <a:headEnd type="none" w="med" len="med"/>
                      <a:tailEnd type="none" w="med" len="med"/>
                    </a:lnB>
                    <a:noFill/>
                  </a:tcPr>
                </a:tc>
              </a:tr>
              <a:tr h="869296">
                <a:tc>
                  <a:txBody>
                    <a:bodyPr/>
                    <a:lstStyle/>
                    <a:p>
                      <a:r>
                        <a:rPr lang="fr-BE" sz="2000" b="1" dirty="0" smtClean="0">
                          <a:solidFill>
                            <a:schemeClr val="accent1"/>
                          </a:solidFill>
                          <a:latin typeface="TyfoonSans SemiBold" panose="02000506050000020004" pitchFamily="50" charset="0"/>
                        </a:rPr>
                        <a:t>Répartition des avoirs</a:t>
                      </a:r>
                      <a:endParaRPr lang="nl-BE" sz="2000" b="1" dirty="0">
                        <a:solidFill>
                          <a:schemeClr val="accent1"/>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nl-BE" sz="2000" b="1" dirty="0" smtClean="0">
                          <a:solidFill>
                            <a:srgbClr val="66B715"/>
                          </a:solidFill>
                          <a:latin typeface="TyfoonSans SemiBold" panose="02000506050000020004" pitchFamily="50" charset="0"/>
                        </a:rPr>
                        <a:t>Activaspreiding</a:t>
                      </a:r>
                      <a:endParaRPr lang="nl-BE" sz="2000" b="1" dirty="0">
                        <a:solidFill>
                          <a:srgbClr val="66B715"/>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r>
              <a:tr h="869296">
                <a:tc>
                  <a:txBody>
                    <a:bodyPr/>
                    <a:lstStyle/>
                    <a:p>
                      <a:r>
                        <a:rPr lang="fr-BE" sz="2000" b="0" dirty="0" smtClean="0">
                          <a:solidFill>
                            <a:schemeClr val="accent1">
                              <a:lumMod val="40000"/>
                              <a:lumOff val="60000"/>
                            </a:schemeClr>
                          </a:solidFill>
                          <a:latin typeface="TyfoonSans SemiBold" panose="02000506050000020004" pitchFamily="50" charset="0"/>
                        </a:rPr>
                        <a:t>Rendements</a:t>
                      </a:r>
                      <a:endParaRPr lang="nl-BE" sz="2000" b="0" dirty="0">
                        <a:solidFill>
                          <a:schemeClr val="accent1">
                            <a:lumMod val="40000"/>
                            <a:lumOff val="60000"/>
                          </a:schemeClr>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nl-BE" sz="2000" b="0" dirty="0" smtClean="0">
                          <a:solidFill>
                            <a:srgbClr val="B2F074"/>
                          </a:solidFill>
                          <a:latin typeface="TyfoonSans SemiBold" panose="02000506050000020004" pitchFamily="50" charset="0"/>
                        </a:rPr>
                        <a:t>Rendementen</a:t>
                      </a:r>
                      <a:endParaRPr lang="nl-BE" sz="2000" b="0" dirty="0">
                        <a:solidFill>
                          <a:srgbClr val="B2F074"/>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r>
              <a:tr h="869296">
                <a:tc>
                  <a:txBody>
                    <a:bodyPr/>
                    <a:lstStyle/>
                    <a:p>
                      <a:r>
                        <a:rPr lang="fr-BE" sz="2000" b="0" dirty="0" smtClean="0">
                          <a:solidFill>
                            <a:schemeClr val="accent1">
                              <a:lumMod val="40000"/>
                              <a:lumOff val="60000"/>
                            </a:schemeClr>
                          </a:solidFill>
                          <a:latin typeface="TyfoonSans SemiBold" panose="02000506050000020004" pitchFamily="50" charset="0"/>
                        </a:rPr>
                        <a:t>Ce</a:t>
                      </a:r>
                      <a:r>
                        <a:rPr lang="fr-BE" sz="2000" b="0" baseline="0" dirty="0" smtClean="0">
                          <a:solidFill>
                            <a:schemeClr val="accent1">
                              <a:lumMod val="40000"/>
                              <a:lumOff val="60000"/>
                            </a:schemeClr>
                          </a:solidFill>
                          <a:latin typeface="TyfoonSans SemiBold" panose="02000506050000020004" pitchFamily="50" charset="0"/>
                        </a:rPr>
                        <a:t> que les chiffres nous</a:t>
                      </a:r>
                      <a:br>
                        <a:rPr lang="fr-BE" sz="2000" b="0" baseline="0" dirty="0" smtClean="0">
                          <a:solidFill>
                            <a:schemeClr val="accent1">
                              <a:lumMod val="40000"/>
                              <a:lumOff val="60000"/>
                            </a:schemeClr>
                          </a:solidFill>
                          <a:latin typeface="TyfoonSans SemiBold" panose="02000506050000020004" pitchFamily="50" charset="0"/>
                        </a:rPr>
                      </a:br>
                      <a:r>
                        <a:rPr lang="fr-BE" sz="2000" b="0" baseline="0" dirty="0" smtClean="0">
                          <a:solidFill>
                            <a:schemeClr val="accent1">
                              <a:lumMod val="40000"/>
                              <a:lumOff val="60000"/>
                            </a:schemeClr>
                          </a:solidFill>
                          <a:latin typeface="TyfoonSans SemiBold" panose="02000506050000020004" pitchFamily="50" charset="0"/>
                        </a:rPr>
                        <a:t>racontent</a:t>
                      </a:r>
                      <a:endParaRPr lang="nl-BE" sz="2000" b="0" dirty="0">
                        <a:solidFill>
                          <a:schemeClr val="accent1">
                            <a:lumMod val="40000"/>
                            <a:lumOff val="60000"/>
                          </a:schemeClr>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nl-BE" sz="2000" b="0" dirty="0" smtClean="0">
                          <a:solidFill>
                            <a:srgbClr val="B2F074"/>
                          </a:solidFill>
                          <a:latin typeface="TyfoonSans SemiBold" panose="02000506050000020004" pitchFamily="50" charset="0"/>
                        </a:rPr>
                        <a:t>Wat de cijfers ons vertellen</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r>
              <a:tr h="869296">
                <a:tc>
                  <a:txBody>
                    <a:bodyPr/>
                    <a:lstStyle/>
                    <a:p>
                      <a:endParaRPr lang="fr-BE" sz="2000" b="0" dirty="0" smtClean="0">
                        <a:solidFill>
                          <a:schemeClr val="accent1">
                            <a:lumMod val="40000"/>
                            <a:lumOff val="60000"/>
                          </a:schemeClr>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noFill/>
                  </a:tcPr>
                </a:tc>
                <a:tc>
                  <a:txBody>
                    <a:bodyPr/>
                    <a:lstStyle/>
                    <a:p>
                      <a:endParaRPr lang="nl-BE" sz="2000" b="0" dirty="0" smtClean="0">
                        <a:solidFill>
                          <a:srgbClr val="B2F074"/>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noFill/>
                  </a:tcPr>
                </a:tc>
              </a:tr>
            </a:tbl>
          </a:graphicData>
        </a:graphic>
      </p:graphicFrame>
      <p:sp>
        <p:nvSpPr>
          <p:cNvPr id="3" name="Tijdelijke aanduiding voor dianummer 2"/>
          <p:cNvSpPr>
            <a:spLocks noGrp="1"/>
          </p:cNvSpPr>
          <p:nvPr>
            <p:ph type="sldNum" sz="quarter" idx="12"/>
          </p:nvPr>
        </p:nvSpPr>
        <p:spPr/>
        <p:txBody>
          <a:bodyPr/>
          <a:lstStyle/>
          <a:p>
            <a:fld id="{16A869D4-2034-8643-912E-0A1EEDE97DA8}" type="slidenum">
              <a:rPr lang="en-US" smtClean="0"/>
              <a:t>13</a:t>
            </a:fld>
            <a:endParaRPr lang="en-US" dirty="0"/>
          </a:p>
        </p:txBody>
      </p:sp>
    </p:spTree>
    <p:extLst>
      <p:ext uri="{BB962C8B-B14F-4D97-AF65-F5344CB8AC3E}">
        <p14:creationId xmlns:p14="http://schemas.microsoft.com/office/powerpoint/2010/main" val="299648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noProof="0" dirty="0" smtClean="0"/>
              <a:t>Répartition des avoirs - </a:t>
            </a:r>
            <a:r>
              <a:rPr lang="nl-BE" noProof="0" dirty="0" smtClean="0">
                <a:solidFill>
                  <a:srgbClr val="66B715"/>
                </a:solidFill>
              </a:rPr>
              <a:t>Activaspreiding</a:t>
            </a:r>
            <a:endParaRPr lang="nl-BE" noProof="0" dirty="0">
              <a:solidFill>
                <a:srgbClr val="66B715"/>
              </a:solidFill>
            </a:endParaRPr>
          </a:p>
        </p:txBody>
      </p:sp>
      <p:pic>
        <p:nvPicPr>
          <p:cNvPr id="12" name="Afbeelding 11" descr="Schermopna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596" y="1734309"/>
            <a:ext cx="7176576" cy="4669504"/>
          </a:xfrm>
          <a:prstGeom prst="rect">
            <a:avLst/>
          </a:prstGeom>
        </p:spPr>
      </p:pic>
      <p:sp>
        <p:nvSpPr>
          <p:cNvPr id="3" name="Tijdelijke aanduiding voor dianummer 2"/>
          <p:cNvSpPr>
            <a:spLocks noGrp="1"/>
          </p:cNvSpPr>
          <p:nvPr>
            <p:ph type="sldNum" sz="quarter" idx="12"/>
          </p:nvPr>
        </p:nvSpPr>
        <p:spPr/>
        <p:txBody>
          <a:bodyPr/>
          <a:lstStyle/>
          <a:p>
            <a:fld id="{16A869D4-2034-8643-912E-0A1EEDE97DA8}" type="slidenum">
              <a:rPr lang="en-US" smtClean="0"/>
              <a:t>14</a:t>
            </a:fld>
            <a:endParaRPr lang="en-US" dirty="0"/>
          </a:p>
        </p:txBody>
      </p:sp>
    </p:spTree>
    <p:extLst>
      <p:ext uri="{BB962C8B-B14F-4D97-AF65-F5344CB8AC3E}">
        <p14:creationId xmlns:p14="http://schemas.microsoft.com/office/powerpoint/2010/main" val="1107939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596" y="778597"/>
            <a:ext cx="7534754" cy="912091"/>
          </a:xfrm>
        </p:spPr>
        <p:txBody>
          <a:bodyPr>
            <a:normAutofit fontScale="90000"/>
          </a:bodyPr>
          <a:lstStyle/>
          <a:p>
            <a:pPr>
              <a:lnSpc>
                <a:spcPct val="100000"/>
              </a:lnSpc>
            </a:pPr>
            <a:r>
              <a:rPr lang="fr-FR" sz="2800" dirty="0"/>
              <a:t>Evolution de la répartition des </a:t>
            </a:r>
            <a:r>
              <a:rPr lang="fr-FR" sz="2800" dirty="0" smtClean="0"/>
              <a:t>avoirs </a:t>
            </a:r>
            <a:br>
              <a:rPr lang="fr-FR" sz="2800" dirty="0" smtClean="0"/>
            </a:br>
            <a:r>
              <a:rPr lang="nl-BE" sz="2800" noProof="0" dirty="0" smtClean="0">
                <a:solidFill>
                  <a:srgbClr val="66B715"/>
                </a:solidFill>
              </a:rPr>
              <a:t>Evolutie van activaspreiding</a:t>
            </a:r>
            <a:endParaRPr lang="nl-BE" sz="2800" noProof="0" dirty="0">
              <a:solidFill>
                <a:srgbClr val="66B715"/>
              </a:solidFill>
            </a:endParaRPr>
          </a:p>
        </p:txBody>
      </p:sp>
      <p:sp>
        <p:nvSpPr>
          <p:cNvPr id="6" name="Rechthoek 5"/>
          <p:cNvSpPr/>
          <p:nvPr/>
        </p:nvSpPr>
        <p:spPr>
          <a:xfrm>
            <a:off x="7985156" y="1708838"/>
            <a:ext cx="217284" cy="744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 name="Tijdelijke aanduiding voor dianummer 3"/>
          <p:cNvSpPr>
            <a:spLocks noGrp="1"/>
          </p:cNvSpPr>
          <p:nvPr>
            <p:ph type="sldNum" sz="quarter" idx="12"/>
          </p:nvPr>
        </p:nvSpPr>
        <p:spPr/>
        <p:txBody>
          <a:bodyPr/>
          <a:lstStyle/>
          <a:p>
            <a:fld id="{16A869D4-2034-8643-912E-0A1EEDE97DA8}" type="slidenum">
              <a:rPr lang="en-US" smtClean="0"/>
              <a:t>15</a:t>
            </a:fld>
            <a:endParaRPr lang="en-US" dirty="0"/>
          </a:p>
        </p:txBody>
      </p:sp>
      <p:pic>
        <p:nvPicPr>
          <p:cNvPr id="5" name="Afbeelding 4" descr="Schermopna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596" y="1794809"/>
            <a:ext cx="7104149" cy="4584851"/>
          </a:xfrm>
          <a:prstGeom prst="rect">
            <a:avLst/>
          </a:prstGeom>
        </p:spPr>
      </p:pic>
    </p:spTree>
    <p:extLst>
      <p:ext uri="{BB962C8B-B14F-4D97-AF65-F5344CB8AC3E}">
        <p14:creationId xmlns:p14="http://schemas.microsoft.com/office/powerpoint/2010/main" val="1517327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Schermopna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596" y="1657886"/>
            <a:ext cx="7303325" cy="4735804"/>
          </a:xfrm>
          <a:prstGeom prst="rect">
            <a:avLst/>
          </a:prstGeom>
        </p:spPr>
      </p:pic>
      <p:sp>
        <p:nvSpPr>
          <p:cNvPr id="2" name="Titel 1"/>
          <p:cNvSpPr>
            <a:spLocks noGrp="1"/>
          </p:cNvSpPr>
          <p:nvPr>
            <p:ph type="title"/>
          </p:nvPr>
        </p:nvSpPr>
        <p:spPr>
          <a:xfrm>
            <a:off x="980596" y="713161"/>
            <a:ext cx="7955174" cy="723528"/>
          </a:xfrm>
        </p:spPr>
        <p:txBody>
          <a:bodyPr>
            <a:normAutofit fontScale="90000"/>
          </a:bodyPr>
          <a:lstStyle/>
          <a:p>
            <a:r>
              <a:rPr lang="nl-BE" dirty="0" smtClean="0"/>
              <a:t>Actions / </a:t>
            </a:r>
            <a:r>
              <a:rPr lang="nl-BE" dirty="0" smtClean="0">
                <a:solidFill>
                  <a:srgbClr val="66B715"/>
                </a:solidFill>
              </a:rPr>
              <a:t>Aandelen</a:t>
            </a:r>
            <a:r>
              <a:rPr lang="nl-BE" dirty="0" smtClean="0"/>
              <a:t> </a:t>
            </a:r>
            <a:r>
              <a:rPr lang="nl-BE" dirty="0" err="1" smtClean="0"/>
              <a:t>vs</a:t>
            </a:r>
            <a:r>
              <a:rPr lang="nl-BE" dirty="0" smtClean="0"/>
              <a:t> </a:t>
            </a:r>
            <a:r>
              <a:rPr lang="fr-BE" noProof="0" dirty="0" smtClean="0"/>
              <a:t>Obligations </a:t>
            </a:r>
            <a:r>
              <a:rPr lang="nl-BE" dirty="0" smtClean="0"/>
              <a:t>/ </a:t>
            </a:r>
            <a:r>
              <a:rPr lang="nl-BE" dirty="0" smtClean="0">
                <a:solidFill>
                  <a:srgbClr val="66B715"/>
                </a:solidFill>
              </a:rPr>
              <a:t>Obligaties</a:t>
            </a:r>
            <a:endParaRPr lang="nl-BE" dirty="0">
              <a:solidFill>
                <a:srgbClr val="66B715"/>
              </a:solidFill>
            </a:endParaRPr>
          </a:p>
        </p:txBody>
      </p:sp>
      <p:sp>
        <p:nvSpPr>
          <p:cNvPr id="4" name="Tijdelijke aanduiding voor dianummer 3"/>
          <p:cNvSpPr>
            <a:spLocks noGrp="1"/>
          </p:cNvSpPr>
          <p:nvPr>
            <p:ph type="sldNum" sz="quarter" idx="12"/>
          </p:nvPr>
        </p:nvSpPr>
        <p:spPr/>
        <p:txBody>
          <a:bodyPr/>
          <a:lstStyle/>
          <a:p>
            <a:fld id="{16A869D4-2034-8643-912E-0A1EEDE97DA8}" type="slidenum">
              <a:rPr lang="en-US" smtClean="0"/>
              <a:t>16</a:t>
            </a:fld>
            <a:endParaRPr lang="en-US" dirty="0"/>
          </a:p>
        </p:txBody>
      </p:sp>
    </p:spTree>
    <p:extLst>
      <p:ext uri="{BB962C8B-B14F-4D97-AF65-F5344CB8AC3E}">
        <p14:creationId xmlns:p14="http://schemas.microsoft.com/office/powerpoint/2010/main" val="2852565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075" y="515293"/>
            <a:ext cx="7886700" cy="905347"/>
          </a:xfrm>
        </p:spPr>
        <p:txBody>
          <a:bodyPr/>
          <a:lstStyle/>
          <a:p>
            <a:r>
              <a:rPr lang="fr-BE" noProof="0" dirty="0" smtClean="0"/>
              <a:t>Ordre du jour </a:t>
            </a:r>
            <a:r>
              <a:rPr lang="en-US" dirty="0" smtClean="0"/>
              <a:t>- </a:t>
            </a:r>
            <a:r>
              <a:rPr lang="en-US" dirty="0">
                <a:solidFill>
                  <a:srgbClr val="66B715"/>
                </a:solidFill>
              </a:rPr>
              <a:t>Agenda</a:t>
            </a:r>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2347658324"/>
              </p:ext>
            </p:extLst>
          </p:nvPr>
        </p:nvGraphicFramePr>
        <p:xfrm>
          <a:off x="981075" y="2009870"/>
          <a:ext cx="7886700" cy="4346480"/>
        </p:xfrm>
        <a:graphic>
          <a:graphicData uri="http://schemas.openxmlformats.org/drawingml/2006/table">
            <a:tbl>
              <a:tblPr firstRow="1" bandRow="1">
                <a:tableStyleId>{5C22544A-7EE6-4342-B048-85BDC9FD1C3A}</a:tableStyleId>
              </a:tblPr>
              <a:tblGrid>
                <a:gridCol w="3943350"/>
                <a:gridCol w="3943350"/>
              </a:tblGrid>
              <a:tr h="869296">
                <a:tc>
                  <a:txBody>
                    <a:bodyPr/>
                    <a:lstStyle/>
                    <a:p>
                      <a:r>
                        <a:rPr lang="fr-BE" sz="2000" b="0" dirty="0" smtClean="0">
                          <a:solidFill>
                            <a:schemeClr val="accent1">
                              <a:lumMod val="40000"/>
                              <a:lumOff val="60000"/>
                            </a:schemeClr>
                          </a:solidFill>
                          <a:latin typeface="TyfoonSans SemiBold" panose="02000506050000020004" pitchFamily="50" charset="0"/>
                        </a:rPr>
                        <a:t>Echantillon</a:t>
                      </a:r>
                      <a:endParaRPr lang="nl-BE" sz="2000" b="0" dirty="0">
                        <a:solidFill>
                          <a:schemeClr val="accent1">
                            <a:lumMod val="40000"/>
                            <a:lumOff val="60000"/>
                          </a:schemeClr>
                        </a:solidFill>
                        <a:latin typeface="TyfoonSans SemiBold" panose="02000506050000020004" pitchFamily="50" charset="0"/>
                      </a:endParaRPr>
                    </a:p>
                  </a:txBody>
                  <a:tcPr anchor="ctr">
                    <a:lnB w="12700" cap="flat" cmpd="sng" algn="ctr">
                      <a:solidFill>
                        <a:schemeClr val="accent2"/>
                      </a:solidFill>
                      <a:prstDash val="solid"/>
                      <a:round/>
                      <a:headEnd type="none" w="med" len="med"/>
                      <a:tailEnd type="none" w="med" len="med"/>
                    </a:lnB>
                    <a:noFill/>
                  </a:tcPr>
                </a:tc>
                <a:tc>
                  <a:txBody>
                    <a:bodyPr/>
                    <a:lstStyle/>
                    <a:p>
                      <a:r>
                        <a:rPr lang="nl-BE" sz="2000" b="0" dirty="0" smtClean="0">
                          <a:solidFill>
                            <a:srgbClr val="B2F074"/>
                          </a:solidFill>
                          <a:latin typeface="TyfoonSans SemiBold" panose="02000506050000020004" pitchFamily="50" charset="0"/>
                        </a:rPr>
                        <a:t>Staal</a:t>
                      </a:r>
                    </a:p>
                  </a:txBody>
                  <a:tcPr anchor="ctr">
                    <a:lnB w="12700" cap="flat" cmpd="sng" algn="ctr">
                      <a:solidFill>
                        <a:schemeClr val="accent2"/>
                      </a:solidFill>
                      <a:prstDash val="solid"/>
                      <a:round/>
                      <a:headEnd type="none" w="med" len="med"/>
                      <a:tailEnd type="none" w="med" len="med"/>
                    </a:lnB>
                    <a:noFill/>
                  </a:tcPr>
                </a:tc>
              </a:tr>
              <a:tr h="869296">
                <a:tc>
                  <a:txBody>
                    <a:bodyPr/>
                    <a:lstStyle/>
                    <a:p>
                      <a:r>
                        <a:rPr lang="fr-BE" sz="2000" b="0" dirty="0" smtClean="0">
                          <a:solidFill>
                            <a:schemeClr val="accent1">
                              <a:lumMod val="40000"/>
                              <a:lumOff val="60000"/>
                            </a:schemeClr>
                          </a:solidFill>
                          <a:latin typeface="TyfoonSans SemiBold" panose="02000506050000020004" pitchFamily="50" charset="0"/>
                        </a:rPr>
                        <a:t>Répartition des avoirs</a:t>
                      </a:r>
                      <a:endParaRPr lang="nl-BE" sz="2000" b="0" dirty="0">
                        <a:solidFill>
                          <a:schemeClr val="accent1">
                            <a:lumMod val="40000"/>
                            <a:lumOff val="60000"/>
                          </a:schemeClr>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nl-BE" sz="2000" b="0" dirty="0" smtClean="0">
                          <a:solidFill>
                            <a:srgbClr val="B2F074"/>
                          </a:solidFill>
                          <a:latin typeface="TyfoonSans SemiBold" panose="02000506050000020004" pitchFamily="50" charset="0"/>
                        </a:rPr>
                        <a:t>Activaspreiding</a:t>
                      </a:r>
                      <a:endParaRPr lang="nl-BE" sz="2000" b="0" dirty="0">
                        <a:solidFill>
                          <a:srgbClr val="B2F074"/>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r>
              <a:tr h="869296">
                <a:tc>
                  <a:txBody>
                    <a:bodyPr/>
                    <a:lstStyle/>
                    <a:p>
                      <a:r>
                        <a:rPr lang="fr-BE" sz="2000" b="1" dirty="0" smtClean="0">
                          <a:solidFill>
                            <a:schemeClr val="accent1"/>
                          </a:solidFill>
                          <a:latin typeface="TyfoonSans SemiBold" panose="02000506050000020004" pitchFamily="50" charset="0"/>
                        </a:rPr>
                        <a:t>Rendements</a:t>
                      </a:r>
                      <a:endParaRPr lang="nl-BE" sz="2000" b="1" dirty="0">
                        <a:solidFill>
                          <a:schemeClr val="accent1"/>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nl-BE" sz="2000" b="1" dirty="0" smtClean="0">
                          <a:solidFill>
                            <a:srgbClr val="66B715"/>
                          </a:solidFill>
                          <a:latin typeface="TyfoonSans SemiBold" panose="02000506050000020004" pitchFamily="50" charset="0"/>
                        </a:rPr>
                        <a:t>Rendementen</a:t>
                      </a:r>
                      <a:endParaRPr lang="nl-BE" sz="2000" b="1" dirty="0">
                        <a:solidFill>
                          <a:srgbClr val="66B715"/>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r>
              <a:tr h="869296">
                <a:tc>
                  <a:txBody>
                    <a:bodyPr/>
                    <a:lstStyle/>
                    <a:p>
                      <a:r>
                        <a:rPr lang="fr-BE" sz="2000" b="0" dirty="0" smtClean="0">
                          <a:solidFill>
                            <a:schemeClr val="accent1">
                              <a:lumMod val="40000"/>
                              <a:lumOff val="60000"/>
                            </a:schemeClr>
                          </a:solidFill>
                          <a:latin typeface="TyfoonSans SemiBold" panose="02000506050000020004" pitchFamily="50" charset="0"/>
                        </a:rPr>
                        <a:t>Ce que les chiffres nous</a:t>
                      </a:r>
                      <a:br>
                        <a:rPr lang="fr-BE" sz="2000" b="0" dirty="0" smtClean="0">
                          <a:solidFill>
                            <a:schemeClr val="accent1">
                              <a:lumMod val="40000"/>
                              <a:lumOff val="60000"/>
                            </a:schemeClr>
                          </a:solidFill>
                          <a:latin typeface="TyfoonSans SemiBold" panose="02000506050000020004" pitchFamily="50" charset="0"/>
                        </a:rPr>
                      </a:br>
                      <a:r>
                        <a:rPr lang="fr-BE" sz="2000" b="0" dirty="0" smtClean="0">
                          <a:solidFill>
                            <a:schemeClr val="accent1">
                              <a:lumMod val="40000"/>
                              <a:lumOff val="60000"/>
                            </a:schemeClr>
                          </a:solidFill>
                          <a:latin typeface="TyfoonSans SemiBold" panose="02000506050000020004" pitchFamily="50" charset="0"/>
                        </a:rPr>
                        <a:t>racontent</a:t>
                      </a:r>
                      <a:endParaRPr lang="nl-BE" sz="2000" b="0" dirty="0">
                        <a:solidFill>
                          <a:schemeClr val="accent1">
                            <a:lumMod val="40000"/>
                            <a:lumOff val="60000"/>
                          </a:schemeClr>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nl-BE" sz="2000" b="0" dirty="0" smtClean="0">
                          <a:solidFill>
                            <a:srgbClr val="B2F074"/>
                          </a:solidFill>
                          <a:latin typeface="TyfoonSans SemiBold" panose="02000506050000020004" pitchFamily="50" charset="0"/>
                        </a:rPr>
                        <a:t>Wat</a:t>
                      </a:r>
                      <a:r>
                        <a:rPr lang="nl-BE" sz="2000" b="0" baseline="0" dirty="0" smtClean="0">
                          <a:solidFill>
                            <a:srgbClr val="B2F074"/>
                          </a:solidFill>
                          <a:latin typeface="TyfoonSans SemiBold" panose="02000506050000020004" pitchFamily="50" charset="0"/>
                        </a:rPr>
                        <a:t> de cijfers ons vertellen</a:t>
                      </a:r>
                      <a:endParaRPr lang="nl-BE" sz="2000" b="0" dirty="0" smtClean="0">
                        <a:solidFill>
                          <a:srgbClr val="B2F074"/>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r>
              <a:tr h="869296">
                <a:tc>
                  <a:txBody>
                    <a:bodyPr/>
                    <a:lstStyle/>
                    <a:p>
                      <a:endParaRPr lang="fr-BE" sz="2000" b="0" dirty="0" smtClean="0">
                        <a:solidFill>
                          <a:schemeClr val="accent1">
                            <a:lumMod val="40000"/>
                            <a:lumOff val="60000"/>
                          </a:schemeClr>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noFill/>
                  </a:tcPr>
                </a:tc>
                <a:tc>
                  <a:txBody>
                    <a:bodyPr/>
                    <a:lstStyle/>
                    <a:p>
                      <a:endParaRPr lang="nl-BE" sz="2000" b="0" dirty="0" smtClean="0">
                        <a:solidFill>
                          <a:srgbClr val="B2F074"/>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noFill/>
                  </a:tcPr>
                </a:tc>
              </a:tr>
            </a:tbl>
          </a:graphicData>
        </a:graphic>
      </p:graphicFrame>
      <p:sp>
        <p:nvSpPr>
          <p:cNvPr id="3" name="Tijdelijke aanduiding voor dianummer 2"/>
          <p:cNvSpPr>
            <a:spLocks noGrp="1"/>
          </p:cNvSpPr>
          <p:nvPr>
            <p:ph type="sldNum" sz="quarter" idx="12"/>
          </p:nvPr>
        </p:nvSpPr>
        <p:spPr/>
        <p:txBody>
          <a:bodyPr/>
          <a:lstStyle/>
          <a:p>
            <a:fld id="{16A869D4-2034-8643-912E-0A1EEDE97DA8}" type="slidenum">
              <a:rPr lang="en-US" smtClean="0"/>
              <a:t>17</a:t>
            </a:fld>
            <a:endParaRPr lang="en-US" dirty="0"/>
          </a:p>
        </p:txBody>
      </p:sp>
    </p:spTree>
    <p:extLst>
      <p:ext uri="{BB962C8B-B14F-4D97-AF65-F5344CB8AC3E}">
        <p14:creationId xmlns:p14="http://schemas.microsoft.com/office/powerpoint/2010/main" val="1034060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596" y="832918"/>
            <a:ext cx="7534754" cy="857769"/>
          </a:xfrm>
        </p:spPr>
        <p:txBody>
          <a:bodyPr>
            <a:normAutofit fontScale="90000"/>
          </a:bodyPr>
          <a:lstStyle/>
          <a:p>
            <a:pPr>
              <a:lnSpc>
                <a:spcPct val="100000"/>
              </a:lnSpc>
            </a:pPr>
            <a:r>
              <a:rPr lang="fr-FR" sz="2800" dirty="0" smtClean="0"/>
              <a:t>2015 </a:t>
            </a:r>
            <a:r>
              <a:rPr lang="fr-FR" sz="2800" dirty="0"/>
              <a:t>- Distribution </a:t>
            </a:r>
            <a:r>
              <a:rPr lang="fr-FR" sz="2800" dirty="0" smtClean="0"/>
              <a:t>des rendements</a:t>
            </a:r>
            <a:br>
              <a:rPr lang="fr-FR" sz="2800" dirty="0" smtClean="0"/>
            </a:br>
            <a:r>
              <a:rPr lang="fr-FR" sz="2800" dirty="0" smtClean="0">
                <a:solidFill>
                  <a:srgbClr val="66B715"/>
                </a:solidFill>
              </a:rPr>
              <a:t>2015 - </a:t>
            </a:r>
            <a:r>
              <a:rPr lang="nl-BE" sz="2800" noProof="0" dirty="0" smtClean="0">
                <a:solidFill>
                  <a:srgbClr val="66B715"/>
                </a:solidFill>
              </a:rPr>
              <a:t>Verdeling van rendementen</a:t>
            </a:r>
            <a:endParaRPr lang="nl-BE" sz="2800" noProof="0" dirty="0">
              <a:solidFill>
                <a:srgbClr val="66B715"/>
              </a:solidFill>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422" y="1776602"/>
            <a:ext cx="7393577" cy="4995467"/>
          </a:xfrm>
          <a:prstGeom prst="rect">
            <a:avLst/>
          </a:prstGeom>
        </p:spPr>
      </p:pic>
      <p:sp>
        <p:nvSpPr>
          <p:cNvPr id="3" name="Tijdelijke aanduiding voor dianummer 2"/>
          <p:cNvSpPr>
            <a:spLocks noGrp="1"/>
          </p:cNvSpPr>
          <p:nvPr>
            <p:ph type="sldNum" sz="quarter" idx="12"/>
          </p:nvPr>
        </p:nvSpPr>
        <p:spPr/>
        <p:txBody>
          <a:bodyPr/>
          <a:lstStyle/>
          <a:p>
            <a:fld id="{16A869D4-2034-8643-912E-0A1EEDE97DA8}" type="slidenum">
              <a:rPr lang="en-US" smtClean="0"/>
              <a:t>18</a:t>
            </a:fld>
            <a:endParaRPr lang="en-US" dirty="0"/>
          </a:p>
        </p:txBody>
      </p:sp>
    </p:spTree>
    <p:extLst>
      <p:ext uri="{BB962C8B-B14F-4D97-AF65-F5344CB8AC3E}">
        <p14:creationId xmlns:p14="http://schemas.microsoft.com/office/powerpoint/2010/main" val="3313314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596" y="687309"/>
            <a:ext cx="7534754" cy="622379"/>
          </a:xfrm>
        </p:spPr>
        <p:txBody>
          <a:bodyPr>
            <a:noAutofit/>
          </a:bodyPr>
          <a:lstStyle/>
          <a:p>
            <a:r>
              <a:rPr lang="fr-FR" dirty="0" smtClean="0"/>
              <a:t>Rendements — </a:t>
            </a:r>
            <a:r>
              <a:rPr lang="nl-BE" noProof="0" dirty="0" smtClean="0">
                <a:solidFill>
                  <a:srgbClr val="66B715"/>
                </a:solidFill>
              </a:rPr>
              <a:t>Rendementen</a:t>
            </a:r>
            <a:endParaRPr lang="nl-BE" noProof="0" dirty="0">
              <a:solidFill>
                <a:srgbClr val="66B715"/>
              </a:solidFill>
            </a:endParaRPr>
          </a:p>
        </p:txBody>
      </p:sp>
      <p:sp>
        <p:nvSpPr>
          <p:cNvPr id="6" name="Rechthoek 5"/>
          <p:cNvSpPr/>
          <p:nvPr/>
        </p:nvSpPr>
        <p:spPr>
          <a:xfrm>
            <a:off x="8311142" y="1697084"/>
            <a:ext cx="208230" cy="810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596" y="1678922"/>
            <a:ext cx="7176576" cy="4821466"/>
          </a:xfrm>
          <a:prstGeom prst="rect">
            <a:avLst/>
          </a:prstGeom>
        </p:spPr>
      </p:pic>
      <p:sp>
        <p:nvSpPr>
          <p:cNvPr id="3" name="Tijdelijke aanduiding voor dianummer 2"/>
          <p:cNvSpPr>
            <a:spLocks noGrp="1"/>
          </p:cNvSpPr>
          <p:nvPr>
            <p:ph type="sldNum" sz="quarter" idx="12"/>
          </p:nvPr>
        </p:nvSpPr>
        <p:spPr/>
        <p:txBody>
          <a:bodyPr/>
          <a:lstStyle/>
          <a:p>
            <a:fld id="{16A869D4-2034-8643-912E-0A1EEDE97DA8}" type="slidenum">
              <a:rPr lang="en-US" smtClean="0"/>
              <a:t>19</a:t>
            </a:fld>
            <a:endParaRPr lang="en-US" dirty="0"/>
          </a:p>
        </p:txBody>
      </p:sp>
    </p:spTree>
    <p:extLst>
      <p:ext uri="{BB962C8B-B14F-4D97-AF65-F5344CB8AC3E}">
        <p14:creationId xmlns:p14="http://schemas.microsoft.com/office/powerpoint/2010/main" val="1747495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nl-BE" dirty="0"/>
          </a:p>
        </p:txBody>
      </p:sp>
      <p:sp>
        <p:nvSpPr>
          <p:cNvPr id="4" name="Rectangle 3"/>
          <p:cNvSpPr/>
          <p:nvPr/>
        </p:nvSpPr>
        <p:spPr>
          <a:xfrm>
            <a:off x="980596" y="2404772"/>
            <a:ext cx="7871173" cy="1852045"/>
          </a:xfrm>
          <a:prstGeom prst="rect">
            <a:avLst/>
          </a:prstGeom>
        </p:spPr>
        <p:txBody>
          <a:bodyPr wrap="square">
            <a:spAutoFit/>
          </a:bodyPr>
          <a:lstStyle/>
          <a:p>
            <a:pPr marL="285750" marR="99695" indent="-285750" algn="just">
              <a:lnSpc>
                <a:spcPct val="200000"/>
              </a:lnSpc>
              <a:spcAft>
                <a:spcPts val="0"/>
              </a:spcAft>
              <a:buFont typeface="Arial" panose="020B0604020202020204" pitchFamily="34" charset="0"/>
              <a:buChar char="•"/>
              <a:tabLst>
                <a:tab pos="2865438" algn="l"/>
                <a:tab pos="3590925" algn="l"/>
              </a:tabLst>
            </a:pPr>
            <a:r>
              <a:rPr lang="fr-BE" sz="2000" dirty="0" smtClean="0">
                <a:solidFill>
                  <a:srgbClr val="2F5496"/>
                </a:solidFill>
                <a:latin typeface="TyfoonSans SemiBold" panose="02000506050000020004" pitchFamily="50" charset="0"/>
                <a:ea typeface="Times New Roman" panose="02020603050405020304" pitchFamily="18" charset="0"/>
              </a:rPr>
              <a:t>Naamswijziging	/	</a:t>
            </a:r>
            <a:r>
              <a:rPr lang="fr-BE" sz="2000" dirty="0" smtClean="0">
                <a:solidFill>
                  <a:srgbClr val="4CC10B"/>
                </a:solidFill>
                <a:latin typeface="TyfoonSans SemiBold" panose="02000506050000020004" pitchFamily="50" charset="0"/>
              </a:rPr>
              <a:t>Changement </a:t>
            </a:r>
            <a:r>
              <a:rPr lang="fr-BE" sz="2000" dirty="0">
                <a:solidFill>
                  <a:srgbClr val="4CC10B"/>
                </a:solidFill>
                <a:latin typeface="TyfoonSans SemiBold" panose="02000506050000020004" pitchFamily="50" charset="0"/>
              </a:rPr>
              <a:t>de dénomination </a:t>
            </a:r>
            <a:endParaRPr lang="fr-BE" sz="2000" dirty="0" smtClean="0">
              <a:solidFill>
                <a:srgbClr val="2F5496"/>
              </a:solidFill>
              <a:latin typeface="TyfoonSans SemiBold" panose="02000506050000020004" pitchFamily="50" charset="0"/>
              <a:ea typeface="Times New Roman" panose="02020603050405020304" pitchFamily="18" charset="0"/>
            </a:endParaRPr>
          </a:p>
          <a:p>
            <a:pPr marL="285750" marR="99695" indent="-285750" algn="just">
              <a:lnSpc>
                <a:spcPct val="200000"/>
              </a:lnSpc>
              <a:spcAft>
                <a:spcPts val="0"/>
              </a:spcAft>
              <a:buFont typeface="Arial" panose="020B0604020202020204" pitchFamily="34" charset="0"/>
              <a:buChar char="•"/>
              <a:tabLst>
                <a:tab pos="2865438" algn="l"/>
                <a:tab pos="3590925" algn="l"/>
              </a:tabLst>
            </a:pPr>
            <a:r>
              <a:rPr lang="fr-BE" sz="2000" dirty="0" smtClean="0">
                <a:solidFill>
                  <a:srgbClr val="2F5496"/>
                </a:solidFill>
                <a:latin typeface="TyfoonSans SemiBold" panose="02000506050000020004" pitchFamily="50" charset="0"/>
                <a:ea typeface="Times New Roman" panose="02020603050405020304" pitchFamily="18" charset="0"/>
              </a:rPr>
              <a:t>Financiële resultaten	/	</a:t>
            </a:r>
            <a:r>
              <a:rPr lang="fr-BE" sz="2000" dirty="0" smtClean="0">
                <a:solidFill>
                  <a:srgbClr val="4CC10B"/>
                </a:solidFill>
                <a:latin typeface="TyfoonSans SemiBold" panose="02000506050000020004" pitchFamily="50" charset="0"/>
              </a:rPr>
              <a:t>Résultats </a:t>
            </a:r>
            <a:r>
              <a:rPr lang="fr-BE" sz="2000" dirty="0">
                <a:solidFill>
                  <a:srgbClr val="4CC10B"/>
                </a:solidFill>
                <a:latin typeface="TyfoonSans SemiBold" panose="02000506050000020004" pitchFamily="50" charset="0"/>
              </a:rPr>
              <a:t>financiers</a:t>
            </a:r>
            <a:endParaRPr lang="fr-BE" sz="2000" dirty="0" smtClean="0">
              <a:solidFill>
                <a:srgbClr val="2F5496"/>
              </a:solidFill>
              <a:latin typeface="TyfoonSans SemiBold" panose="02000506050000020004" pitchFamily="50" charset="0"/>
              <a:ea typeface="Times New Roman" panose="02020603050405020304" pitchFamily="18" charset="0"/>
            </a:endParaRPr>
          </a:p>
          <a:p>
            <a:pPr marL="285750" marR="99695" indent="-285750" algn="just">
              <a:lnSpc>
                <a:spcPct val="200000"/>
              </a:lnSpc>
              <a:spcAft>
                <a:spcPts val="0"/>
              </a:spcAft>
              <a:buFont typeface="Arial" panose="020B0604020202020204" pitchFamily="34" charset="0"/>
              <a:buChar char="•"/>
              <a:tabLst>
                <a:tab pos="2865438" algn="l"/>
                <a:tab pos="3590925" algn="l"/>
              </a:tabLst>
            </a:pPr>
            <a:r>
              <a:rPr lang="fr-BE" sz="2000" dirty="0" smtClean="0">
                <a:solidFill>
                  <a:srgbClr val="2F5496"/>
                </a:solidFill>
                <a:latin typeface="TyfoonSans SemiBold" panose="02000506050000020004" pitchFamily="50" charset="0"/>
                <a:ea typeface="Times New Roman" panose="02020603050405020304" pitchFamily="18" charset="0"/>
              </a:rPr>
              <a:t>EIOPA stress tests	/	</a:t>
            </a:r>
            <a:r>
              <a:rPr lang="fr-BE" sz="2000" dirty="0" smtClean="0">
                <a:solidFill>
                  <a:srgbClr val="4CC10B"/>
                </a:solidFill>
                <a:latin typeface="TyfoonSans SemiBold" panose="02000506050000020004" pitchFamily="50" charset="0"/>
              </a:rPr>
              <a:t>Tests </a:t>
            </a:r>
            <a:r>
              <a:rPr lang="fr-BE" sz="2000" dirty="0">
                <a:solidFill>
                  <a:srgbClr val="4CC10B"/>
                </a:solidFill>
                <a:latin typeface="TyfoonSans SemiBold" panose="02000506050000020004" pitchFamily="50" charset="0"/>
              </a:rPr>
              <a:t>de résistance EIOPA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jdelijke aanduiding voor dianummer 2"/>
          <p:cNvSpPr>
            <a:spLocks noGrp="1"/>
          </p:cNvSpPr>
          <p:nvPr>
            <p:ph type="sldNum" sz="quarter" idx="12"/>
          </p:nvPr>
        </p:nvSpPr>
        <p:spPr/>
        <p:txBody>
          <a:bodyPr/>
          <a:lstStyle/>
          <a:p>
            <a:fld id="{16A869D4-2034-8643-912E-0A1EEDE97DA8}" type="slidenum">
              <a:rPr lang="en-US" smtClean="0"/>
              <a:t>2</a:t>
            </a:fld>
            <a:endParaRPr lang="en-US" dirty="0"/>
          </a:p>
        </p:txBody>
      </p:sp>
    </p:spTree>
    <p:extLst>
      <p:ext uri="{BB962C8B-B14F-4D97-AF65-F5344CB8AC3E}">
        <p14:creationId xmlns:p14="http://schemas.microsoft.com/office/powerpoint/2010/main" val="2295752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596" y="805757"/>
            <a:ext cx="7534754" cy="884931"/>
          </a:xfrm>
        </p:spPr>
        <p:txBody>
          <a:bodyPr>
            <a:noAutofit/>
          </a:bodyPr>
          <a:lstStyle/>
          <a:p>
            <a:pPr>
              <a:lnSpc>
                <a:spcPct val="100000"/>
              </a:lnSpc>
            </a:pPr>
            <a:r>
              <a:rPr lang="fr-FR" sz="2800" dirty="0"/>
              <a:t>Rendements depuis </a:t>
            </a:r>
            <a:r>
              <a:rPr lang="fr-FR" sz="2800" dirty="0" smtClean="0"/>
              <a:t>1985 </a:t>
            </a:r>
            <a:br>
              <a:rPr lang="fr-FR" sz="2800" dirty="0" smtClean="0"/>
            </a:br>
            <a:r>
              <a:rPr lang="nl-BE" sz="2800" noProof="0" dirty="0" smtClean="0">
                <a:solidFill>
                  <a:srgbClr val="66B715"/>
                </a:solidFill>
              </a:rPr>
              <a:t>Rendementen sinds </a:t>
            </a:r>
            <a:r>
              <a:rPr lang="fr-FR" sz="2800" dirty="0" smtClean="0">
                <a:solidFill>
                  <a:srgbClr val="66B715"/>
                </a:solidFill>
              </a:rPr>
              <a:t>1985</a:t>
            </a:r>
            <a:endParaRPr lang="nl-BE" sz="2800" dirty="0">
              <a:solidFill>
                <a:srgbClr val="66B715"/>
              </a:solidFill>
            </a:endParaRPr>
          </a:p>
        </p:txBody>
      </p:sp>
      <p:sp>
        <p:nvSpPr>
          <p:cNvPr id="6" name="Rechthoek 5"/>
          <p:cNvSpPr/>
          <p:nvPr/>
        </p:nvSpPr>
        <p:spPr>
          <a:xfrm>
            <a:off x="8311142" y="1697084"/>
            <a:ext cx="208230" cy="810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pic>
        <p:nvPicPr>
          <p:cNvPr id="7" name="Afbeelding 6" descr="Schermopna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596" y="1687441"/>
            <a:ext cx="7594798" cy="4794840"/>
          </a:xfrm>
          <a:prstGeom prst="rect">
            <a:avLst/>
          </a:prstGeom>
        </p:spPr>
      </p:pic>
      <p:sp>
        <p:nvSpPr>
          <p:cNvPr id="3" name="Tijdelijke aanduiding voor dianummer 2"/>
          <p:cNvSpPr>
            <a:spLocks noGrp="1"/>
          </p:cNvSpPr>
          <p:nvPr>
            <p:ph type="sldNum" sz="quarter" idx="12"/>
          </p:nvPr>
        </p:nvSpPr>
        <p:spPr/>
        <p:txBody>
          <a:bodyPr/>
          <a:lstStyle/>
          <a:p>
            <a:fld id="{16A869D4-2034-8643-912E-0A1EEDE97DA8}" type="slidenum">
              <a:rPr lang="en-US" smtClean="0"/>
              <a:t>20</a:t>
            </a:fld>
            <a:endParaRPr lang="en-US" dirty="0"/>
          </a:p>
        </p:txBody>
      </p:sp>
    </p:spTree>
    <p:extLst>
      <p:ext uri="{BB962C8B-B14F-4D97-AF65-F5344CB8AC3E}">
        <p14:creationId xmlns:p14="http://schemas.microsoft.com/office/powerpoint/2010/main" val="3261928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81075" y="515293"/>
            <a:ext cx="7886700" cy="905347"/>
          </a:xfrm>
        </p:spPr>
        <p:txBody>
          <a:bodyPr/>
          <a:lstStyle/>
          <a:p>
            <a:r>
              <a:rPr lang="fr-BE" noProof="0" dirty="0" smtClean="0"/>
              <a:t>Ordre du jour </a:t>
            </a:r>
            <a:r>
              <a:rPr lang="en-US" dirty="0" smtClean="0"/>
              <a:t>- </a:t>
            </a:r>
            <a:r>
              <a:rPr lang="en-US" dirty="0">
                <a:solidFill>
                  <a:srgbClr val="66B715"/>
                </a:solidFill>
              </a:rPr>
              <a:t>Agenda</a:t>
            </a:r>
          </a:p>
        </p:txBody>
      </p:sp>
      <p:graphicFrame>
        <p:nvGraphicFramePr>
          <p:cNvPr id="5" name="Tijdelijke aanduiding voor inhoud 7"/>
          <p:cNvGraphicFramePr>
            <a:graphicFrameLocks noGrp="1"/>
          </p:cNvGraphicFramePr>
          <p:nvPr>
            <p:ph idx="1"/>
            <p:extLst>
              <p:ext uri="{D42A27DB-BD31-4B8C-83A1-F6EECF244321}">
                <p14:modId xmlns:p14="http://schemas.microsoft.com/office/powerpoint/2010/main" val="1268768354"/>
              </p:ext>
            </p:extLst>
          </p:nvPr>
        </p:nvGraphicFramePr>
        <p:xfrm>
          <a:off x="981075" y="2009870"/>
          <a:ext cx="7886700" cy="4346480"/>
        </p:xfrm>
        <a:graphic>
          <a:graphicData uri="http://schemas.openxmlformats.org/drawingml/2006/table">
            <a:tbl>
              <a:tblPr firstRow="1" bandRow="1">
                <a:tableStyleId>{5C22544A-7EE6-4342-B048-85BDC9FD1C3A}</a:tableStyleId>
              </a:tblPr>
              <a:tblGrid>
                <a:gridCol w="3943350"/>
                <a:gridCol w="3943350"/>
              </a:tblGrid>
              <a:tr h="869296">
                <a:tc>
                  <a:txBody>
                    <a:bodyPr/>
                    <a:lstStyle/>
                    <a:p>
                      <a:r>
                        <a:rPr lang="fr-BE" sz="2000" b="0" dirty="0" smtClean="0">
                          <a:solidFill>
                            <a:schemeClr val="accent1">
                              <a:lumMod val="40000"/>
                              <a:lumOff val="60000"/>
                            </a:schemeClr>
                          </a:solidFill>
                          <a:latin typeface="TyfoonSans SemiBold" panose="02000506050000020004" pitchFamily="50" charset="0"/>
                        </a:rPr>
                        <a:t>Echantillon</a:t>
                      </a:r>
                      <a:endParaRPr lang="nl-BE" sz="2000" b="0" dirty="0">
                        <a:solidFill>
                          <a:schemeClr val="accent1">
                            <a:lumMod val="40000"/>
                            <a:lumOff val="60000"/>
                          </a:schemeClr>
                        </a:solidFill>
                        <a:latin typeface="TyfoonSans SemiBold" panose="02000506050000020004" pitchFamily="50" charset="0"/>
                      </a:endParaRPr>
                    </a:p>
                  </a:txBody>
                  <a:tcPr anchor="ctr">
                    <a:lnB w="12700" cap="flat" cmpd="sng" algn="ctr">
                      <a:solidFill>
                        <a:schemeClr val="accent2"/>
                      </a:solidFill>
                      <a:prstDash val="solid"/>
                      <a:round/>
                      <a:headEnd type="none" w="med" len="med"/>
                      <a:tailEnd type="none" w="med" len="med"/>
                    </a:lnB>
                    <a:noFill/>
                  </a:tcPr>
                </a:tc>
                <a:tc>
                  <a:txBody>
                    <a:bodyPr/>
                    <a:lstStyle/>
                    <a:p>
                      <a:r>
                        <a:rPr lang="nl-BE" sz="2000" b="0" dirty="0" smtClean="0">
                          <a:solidFill>
                            <a:srgbClr val="B2F074"/>
                          </a:solidFill>
                          <a:latin typeface="TyfoonSans SemiBold" panose="02000506050000020004" pitchFamily="50" charset="0"/>
                        </a:rPr>
                        <a:t>Staal</a:t>
                      </a:r>
                    </a:p>
                  </a:txBody>
                  <a:tcPr anchor="ctr">
                    <a:lnB w="12700" cap="flat" cmpd="sng" algn="ctr">
                      <a:solidFill>
                        <a:schemeClr val="accent2"/>
                      </a:solidFill>
                      <a:prstDash val="solid"/>
                      <a:round/>
                      <a:headEnd type="none" w="med" len="med"/>
                      <a:tailEnd type="none" w="med" len="med"/>
                    </a:lnB>
                    <a:noFill/>
                  </a:tcPr>
                </a:tc>
              </a:tr>
              <a:tr h="869296">
                <a:tc>
                  <a:txBody>
                    <a:bodyPr/>
                    <a:lstStyle/>
                    <a:p>
                      <a:r>
                        <a:rPr lang="fr-BE" sz="2000" b="0" dirty="0" smtClean="0">
                          <a:solidFill>
                            <a:schemeClr val="accent1">
                              <a:lumMod val="40000"/>
                              <a:lumOff val="60000"/>
                            </a:schemeClr>
                          </a:solidFill>
                          <a:latin typeface="TyfoonSans SemiBold" panose="02000506050000020004" pitchFamily="50" charset="0"/>
                        </a:rPr>
                        <a:t>Répartition des avoirs</a:t>
                      </a:r>
                      <a:endParaRPr lang="nl-BE" sz="2000" b="0" dirty="0">
                        <a:solidFill>
                          <a:schemeClr val="accent1">
                            <a:lumMod val="40000"/>
                            <a:lumOff val="60000"/>
                          </a:schemeClr>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nl-BE" sz="2000" b="0" dirty="0" smtClean="0">
                          <a:solidFill>
                            <a:srgbClr val="B2F074"/>
                          </a:solidFill>
                          <a:latin typeface="TyfoonSans SemiBold" panose="02000506050000020004" pitchFamily="50" charset="0"/>
                        </a:rPr>
                        <a:t>Activaspreiding</a:t>
                      </a:r>
                      <a:endParaRPr lang="nl-BE" sz="2000" b="0" dirty="0">
                        <a:solidFill>
                          <a:srgbClr val="B2F074"/>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r>
              <a:tr h="869296">
                <a:tc>
                  <a:txBody>
                    <a:bodyPr/>
                    <a:lstStyle/>
                    <a:p>
                      <a:r>
                        <a:rPr lang="fr-BE" sz="2000" b="0" kern="1200" dirty="0" smtClean="0">
                          <a:solidFill>
                            <a:schemeClr val="accent1">
                              <a:lumMod val="40000"/>
                              <a:lumOff val="60000"/>
                            </a:schemeClr>
                          </a:solidFill>
                          <a:latin typeface="TyfoonSans SemiBold" panose="02000506050000020004" pitchFamily="50" charset="0"/>
                          <a:ea typeface="+mn-ea"/>
                          <a:cs typeface="+mn-cs"/>
                        </a:rPr>
                        <a:t>Rendements</a:t>
                      </a:r>
                      <a:endParaRPr lang="nl-BE" sz="2000" b="0" kern="1200" dirty="0">
                        <a:solidFill>
                          <a:schemeClr val="accent1">
                            <a:lumMod val="40000"/>
                            <a:lumOff val="60000"/>
                          </a:schemeClr>
                        </a:solidFill>
                        <a:latin typeface="TyfoonSans SemiBold" panose="02000506050000020004" pitchFamily="50" charset="0"/>
                        <a:ea typeface="+mn-ea"/>
                        <a:cs typeface="+mn-cs"/>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nl-BE" sz="2000" b="0" kern="1200" dirty="0" smtClean="0">
                          <a:solidFill>
                            <a:srgbClr val="B2F074"/>
                          </a:solidFill>
                          <a:latin typeface="TyfoonSans SemiBold" panose="02000506050000020004" pitchFamily="50" charset="0"/>
                          <a:ea typeface="+mn-ea"/>
                          <a:cs typeface="+mn-cs"/>
                        </a:rPr>
                        <a:t>Rendementen</a:t>
                      </a:r>
                      <a:endParaRPr lang="nl-BE" sz="2000" b="0" kern="1200" dirty="0">
                        <a:solidFill>
                          <a:srgbClr val="B2F074"/>
                        </a:solidFill>
                        <a:latin typeface="TyfoonSans SemiBold" panose="02000506050000020004" pitchFamily="50" charset="0"/>
                        <a:ea typeface="+mn-ea"/>
                        <a:cs typeface="+mn-cs"/>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r>
              <a:tr h="869296">
                <a:tc>
                  <a:txBody>
                    <a:bodyPr/>
                    <a:lstStyle/>
                    <a:p>
                      <a:pPr marL="0" algn="l" defTabSz="685800" rtl="0" eaLnBrk="1" latinLnBrk="0" hangingPunct="1"/>
                      <a:r>
                        <a:rPr lang="fr-BE" sz="2000" b="1" kern="1200" dirty="0" smtClean="0">
                          <a:solidFill>
                            <a:schemeClr val="accent1"/>
                          </a:solidFill>
                          <a:latin typeface="TyfoonSans SemiBold" panose="02000506050000020004" pitchFamily="50" charset="0"/>
                          <a:ea typeface="+mn-ea"/>
                          <a:cs typeface="+mn-cs"/>
                        </a:rPr>
                        <a:t>Ce que les chiffres nous</a:t>
                      </a:r>
                      <a:br>
                        <a:rPr lang="fr-BE" sz="2000" b="1" kern="1200" dirty="0" smtClean="0">
                          <a:solidFill>
                            <a:schemeClr val="accent1"/>
                          </a:solidFill>
                          <a:latin typeface="TyfoonSans SemiBold" panose="02000506050000020004" pitchFamily="50" charset="0"/>
                          <a:ea typeface="+mn-ea"/>
                          <a:cs typeface="+mn-cs"/>
                        </a:rPr>
                      </a:br>
                      <a:r>
                        <a:rPr lang="fr-BE" sz="2000" b="1" kern="1200" dirty="0" smtClean="0">
                          <a:solidFill>
                            <a:schemeClr val="accent1"/>
                          </a:solidFill>
                          <a:latin typeface="TyfoonSans SemiBold" panose="02000506050000020004" pitchFamily="50" charset="0"/>
                          <a:ea typeface="+mn-ea"/>
                          <a:cs typeface="+mn-cs"/>
                        </a:rPr>
                        <a:t>racontent</a:t>
                      </a:r>
                      <a:endParaRPr lang="nl-BE" sz="2000" b="1" kern="1200" dirty="0">
                        <a:solidFill>
                          <a:schemeClr val="accent1"/>
                        </a:solidFill>
                        <a:latin typeface="TyfoonSans SemiBold" panose="02000506050000020004" pitchFamily="50" charset="0"/>
                        <a:ea typeface="+mn-ea"/>
                        <a:cs typeface="+mn-cs"/>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nl-BE" sz="2000" b="1" kern="1200" dirty="0" smtClean="0">
                          <a:solidFill>
                            <a:srgbClr val="66B715"/>
                          </a:solidFill>
                          <a:latin typeface="TyfoonSans SemiBold" panose="02000506050000020004" pitchFamily="50" charset="0"/>
                          <a:ea typeface="+mn-ea"/>
                          <a:cs typeface="+mn-cs"/>
                        </a:rPr>
                        <a:t>Wat de cijfers ons vertellen</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r>
              <a:tr h="869296">
                <a:tc>
                  <a:txBody>
                    <a:bodyPr/>
                    <a:lstStyle/>
                    <a:p>
                      <a:endParaRPr lang="fr-BE" sz="2000" b="0" dirty="0" smtClean="0">
                        <a:solidFill>
                          <a:schemeClr val="accent1">
                            <a:lumMod val="40000"/>
                            <a:lumOff val="60000"/>
                          </a:schemeClr>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noFill/>
                  </a:tcPr>
                </a:tc>
                <a:tc>
                  <a:txBody>
                    <a:bodyPr/>
                    <a:lstStyle/>
                    <a:p>
                      <a:endParaRPr lang="nl-BE" sz="2000" b="0" dirty="0" smtClean="0">
                        <a:solidFill>
                          <a:srgbClr val="B2F074"/>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noFill/>
                  </a:tcPr>
                </a:tc>
              </a:tr>
            </a:tbl>
          </a:graphicData>
        </a:graphic>
      </p:graphicFrame>
      <p:sp>
        <p:nvSpPr>
          <p:cNvPr id="2" name="Tijdelijke aanduiding voor dianummer 1"/>
          <p:cNvSpPr>
            <a:spLocks noGrp="1"/>
          </p:cNvSpPr>
          <p:nvPr>
            <p:ph type="sldNum" sz="quarter" idx="12"/>
          </p:nvPr>
        </p:nvSpPr>
        <p:spPr/>
        <p:txBody>
          <a:bodyPr/>
          <a:lstStyle/>
          <a:p>
            <a:fld id="{16A869D4-2034-8643-912E-0A1EEDE97DA8}" type="slidenum">
              <a:rPr lang="en-US" smtClean="0"/>
              <a:t>21</a:t>
            </a:fld>
            <a:endParaRPr lang="en-US" dirty="0"/>
          </a:p>
        </p:txBody>
      </p:sp>
    </p:spTree>
    <p:extLst>
      <p:ext uri="{BB962C8B-B14F-4D97-AF65-F5344CB8AC3E}">
        <p14:creationId xmlns:p14="http://schemas.microsoft.com/office/powerpoint/2010/main" val="3984157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596" y="796705"/>
            <a:ext cx="7534754" cy="893984"/>
          </a:xfrm>
        </p:spPr>
        <p:txBody>
          <a:bodyPr>
            <a:normAutofit fontScale="90000"/>
          </a:bodyPr>
          <a:lstStyle/>
          <a:p>
            <a:pPr>
              <a:lnSpc>
                <a:spcPct val="100000"/>
              </a:lnSpc>
            </a:pPr>
            <a:r>
              <a:rPr lang="fr-FR" sz="2800" dirty="0"/>
              <a:t>Ce que les chiffres nous </a:t>
            </a:r>
            <a:r>
              <a:rPr lang="fr-FR" sz="2800" dirty="0" smtClean="0"/>
              <a:t>racontent…</a:t>
            </a:r>
            <a:br>
              <a:rPr lang="fr-FR" sz="2800" dirty="0" smtClean="0"/>
            </a:br>
            <a:r>
              <a:rPr lang="nl-BE" sz="2800" noProof="0" dirty="0" smtClean="0">
                <a:solidFill>
                  <a:srgbClr val="66B715"/>
                </a:solidFill>
              </a:rPr>
              <a:t>Wat de cijfers ons vertellen</a:t>
            </a:r>
            <a:r>
              <a:rPr lang="fr-FR" sz="2800" dirty="0" smtClean="0">
                <a:solidFill>
                  <a:srgbClr val="66B715"/>
                </a:solidFill>
              </a:rPr>
              <a:t>…</a:t>
            </a:r>
            <a:endParaRPr lang="nl-BE" sz="2800" noProof="0" dirty="0">
              <a:solidFill>
                <a:srgbClr val="66B715"/>
              </a:solidFill>
            </a:endParaRPr>
          </a:p>
        </p:txBody>
      </p:sp>
      <p:sp>
        <p:nvSpPr>
          <p:cNvPr id="3" name="Content Placeholder 2"/>
          <p:cNvSpPr>
            <a:spLocks noGrp="1"/>
          </p:cNvSpPr>
          <p:nvPr>
            <p:ph idx="1"/>
          </p:nvPr>
        </p:nvSpPr>
        <p:spPr>
          <a:xfrm>
            <a:off x="980596" y="1817689"/>
            <a:ext cx="7928014" cy="4665662"/>
          </a:xfrm>
        </p:spPr>
        <p:txBody>
          <a:bodyPr>
            <a:noAutofit/>
          </a:bodyPr>
          <a:lstStyle/>
          <a:p>
            <a:pPr marL="271463" lvl="1" indent="-271463">
              <a:lnSpc>
                <a:spcPct val="110000"/>
              </a:lnSpc>
              <a:spcBef>
                <a:spcPts val="1200"/>
              </a:spcBef>
            </a:pPr>
            <a:r>
              <a:rPr lang="nl-BE" sz="1600" dirty="0">
                <a:solidFill>
                  <a:schemeClr val="accent1"/>
                </a:solidFill>
              </a:rPr>
              <a:t>4,40% de rendement </a:t>
            </a:r>
            <a:r>
              <a:rPr lang="nl-BE" sz="1600" dirty="0" smtClean="0">
                <a:solidFill>
                  <a:schemeClr val="accent1"/>
                </a:solidFill>
              </a:rPr>
              <a:t>nominal</a:t>
            </a:r>
            <a:r>
              <a:rPr lang="nl-BE" sz="1600" dirty="0">
                <a:solidFill>
                  <a:schemeClr val="accent1"/>
                </a:solidFill>
              </a:rPr>
              <a:t> </a:t>
            </a:r>
            <a:r>
              <a:rPr lang="nl-BE" sz="1600" dirty="0" smtClean="0">
                <a:solidFill>
                  <a:schemeClr val="accent1"/>
                </a:solidFill>
              </a:rPr>
              <a:t>/ </a:t>
            </a:r>
            <a:r>
              <a:rPr lang="nl-BE" sz="1600" dirty="0" smtClean="0">
                <a:solidFill>
                  <a:srgbClr val="66B715"/>
                </a:solidFill>
              </a:rPr>
              <a:t>nominale return</a:t>
            </a:r>
          </a:p>
          <a:p>
            <a:pPr marL="0" lvl="1" indent="0">
              <a:lnSpc>
                <a:spcPct val="110000"/>
              </a:lnSpc>
              <a:spcBef>
                <a:spcPts val="1200"/>
              </a:spcBef>
              <a:buNone/>
            </a:pPr>
            <a:r>
              <a:rPr lang="fr-BE" sz="1600" b="1" dirty="0" smtClean="0">
                <a:solidFill>
                  <a:schemeClr val="accent1"/>
                </a:solidFill>
              </a:rPr>
              <a:t>2015:</a:t>
            </a:r>
            <a:endParaRPr lang="nl-BE" sz="1600" b="1" dirty="0" smtClean="0">
              <a:solidFill>
                <a:schemeClr val="accent1"/>
              </a:solidFill>
            </a:endParaRPr>
          </a:p>
          <a:p>
            <a:pPr marL="271463" lvl="1" indent="-271463">
              <a:lnSpc>
                <a:spcPct val="110000"/>
              </a:lnSpc>
              <a:spcBef>
                <a:spcPts val="600"/>
              </a:spcBef>
            </a:pPr>
            <a:r>
              <a:rPr lang="fr-BE" sz="1600" noProof="0" dirty="0" smtClean="0">
                <a:solidFill>
                  <a:schemeClr val="accent1"/>
                </a:solidFill>
              </a:rPr>
              <a:t>Beaucoup de volatilité sur les marchés </a:t>
            </a:r>
            <a:r>
              <a:rPr lang="en-GB" sz="1600" dirty="0" smtClean="0">
                <a:solidFill>
                  <a:schemeClr val="accent1"/>
                </a:solidFill>
              </a:rPr>
              <a:t>/ </a:t>
            </a:r>
            <a:r>
              <a:rPr lang="nl-BE" sz="1600" noProof="0" dirty="0" smtClean="0">
                <a:solidFill>
                  <a:srgbClr val="66B715"/>
                </a:solidFill>
              </a:rPr>
              <a:t>Heel veel volatiliteit op de markten</a:t>
            </a:r>
          </a:p>
          <a:p>
            <a:pPr marL="271463" lvl="1" indent="-271463">
              <a:lnSpc>
                <a:spcPct val="110000"/>
              </a:lnSpc>
              <a:spcBef>
                <a:spcPts val="1200"/>
              </a:spcBef>
            </a:pPr>
            <a:r>
              <a:rPr lang="fr-BE" sz="1600" noProof="0" dirty="0" smtClean="0">
                <a:solidFill>
                  <a:schemeClr val="accent1"/>
                </a:solidFill>
              </a:rPr>
              <a:t>Les perspectives de croissance restent positives, mais la confiance dans les marchés diminue</a:t>
            </a:r>
            <a:br>
              <a:rPr lang="fr-BE" sz="1600" noProof="0" dirty="0" smtClean="0">
                <a:solidFill>
                  <a:schemeClr val="accent1"/>
                </a:solidFill>
              </a:rPr>
            </a:br>
            <a:r>
              <a:rPr lang="nl-BE" sz="1600" noProof="0" dirty="0" smtClean="0">
                <a:solidFill>
                  <a:srgbClr val="66B715"/>
                </a:solidFill>
              </a:rPr>
              <a:t>Groeivooruitzichten blijven positief, er is echter minder vertrouwen in de markten</a:t>
            </a:r>
          </a:p>
          <a:p>
            <a:pPr marL="271463" lvl="1" indent="-271463">
              <a:lnSpc>
                <a:spcPct val="110000"/>
              </a:lnSpc>
              <a:spcBef>
                <a:spcPts val="1200"/>
              </a:spcBef>
            </a:pPr>
            <a:r>
              <a:rPr lang="fr-BE" sz="1600" noProof="0" dirty="0" smtClean="0">
                <a:solidFill>
                  <a:schemeClr val="accent1"/>
                </a:solidFill>
              </a:rPr>
              <a:t>Insécurité accrue, prudence accrue </a:t>
            </a:r>
            <a:r>
              <a:rPr lang="en-GB" sz="1600" dirty="0" smtClean="0">
                <a:solidFill>
                  <a:schemeClr val="accent1"/>
                </a:solidFill>
              </a:rPr>
              <a:t>/ </a:t>
            </a:r>
            <a:r>
              <a:rPr lang="nl-BE" sz="1600" noProof="0" dirty="0" smtClean="0">
                <a:solidFill>
                  <a:srgbClr val="66B715"/>
                </a:solidFill>
              </a:rPr>
              <a:t>Meer onzekerheid, meer voorzichtigheid</a:t>
            </a:r>
          </a:p>
          <a:p>
            <a:pPr marL="271463" lvl="1" indent="-271463">
              <a:lnSpc>
                <a:spcPct val="110000"/>
              </a:lnSpc>
              <a:spcBef>
                <a:spcPts val="1200"/>
              </a:spcBef>
            </a:pPr>
            <a:r>
              <a:rPr lang="fr-BE" sz="1600" noProof="0" dirty="0" smtClean="0">
                <a:solidFill>
                  <a:schemeClr val="accent1"/>
                </a:solidFill>
              </a:rPr>
              <a:t>Politiques des différentes banques centrales :</a:t>
            </a:r>
          </a:p>
          <a:p>
            <a:pPr marL="271463" lvl="1" indent="0">
              <a:lnSpc>
                <a:spcPct val="110000"/>
              </a:lnSpc>
              <a:buNone/>
            </a:pPr>
            <a:r>
              <a:rPr lang="nl-BE" sz="1600" noProof="0" dirty="0" smtClean="0">
                <a:solidFill>
                  <a:srgbClr val="66B715"/>
                </a:solidFill>
              </a:rPr>
              <a:t>Beleid van de verschillende centrale banken:</a:t>
            </a:r>
          </a:p>
          <a:p>
            <a:pPr marL="533400" lvl="2" indent="-261938">
              <a:lnSpc>
                <a:spcPct val="110000"/>
              </a:lnSpc>
              <a:buFont typeface="Symbol" panose="05050102010706020507" pitchFamily="18" charset="2"/>
              <a:buChar char=""/>
              <a:tabLst>
                <a:tab pos="1439863" algn="l"/>
              </a:tabLst>
            </a:pPr>
            <a:r>
              <a:rPr lang="en-GB" sz="1400" dirty="0" smtClean="0">
                <a:solidFill>
                  <a:schemeClr val="accent1"/>
                </a:solidFill>
              </a:rPr>
              <a:t>FED/</a:t>
            </a:r>
            <a:r>
              <a:rPr lang="en-GB" sz="1400" dirty="0" smtClean="0">
                <a:solidFill>
                  <a:srgbClr val="66B715"/>
                </a:solidFill>
              </a:rPr>
              <a:t>EOF:	</a:t>
            </a:r>
            <a:r>
              <a:rPr lang="fr-BE" sz="1400" noProof="0" dirty="0" smtClean="0">
                <a:solidFill>
                  <a:schemeClr val="accent1"/>
                </a:solidFill>
              </a:rPr>
              <a:t>hausse du taux d’intérêt </a:t>
            </a:r>
            <a:r>
              <a:rPr lang="en-GB" sz="1400" dirty="0" smtClean="0">
                <a:solidFill>
                  <a:schemeClr val="accent1"/>
                </a:solidFill>
              </a:rPr>
              <a:t>/ </a:t>
            </a:r>
            <a:r>
              <a:rPr lang="nl-BE" sz="1400" noProof="0" dirty="0" smtClean="0">
                <a:solidFill>
                  <a:srgbClr val="66B715"/>
                </a:solidFill>
              </a:rPr>
              <a:t>verhoging van de rente</a:t>
            </a:r>
          </a:p>
          <a:p>
            <a:pPr marL="533400" lvl="2" indent="-261938">
              <a:lnSpc>
                <a:spcPct val="110000"/>
              </a:lnSpc>
              <a:buFont typeface="Symbol" panose="05050102010706020507" pitchFamily="18" charset="2"/>
              <a:buChar char=""/>
              <a:tabLst>
                <a:tab pos="1439863" algn="l"/>
              </a:tabLst>
            </a:pPr>
            <a:r>
              <a:rPr lang="en-GB" sz="1400" dirty="0" smtClean="0">
                <a:solidFill>
                  <a:schemeClr val="accent1"/>
                </a:solidFill>
              </a:rPr>
              <a:t>BCE :</a:t>
            </a:r>
            <a:r>
              <a:rPr lang="en-GB" sz="1400" dirty="0">
                <a:solidFill>
                  <a:srgbClr val="66B715"/>
                </a:solidFill>
              </a:rPr>
              <a:t>	</a:t>
            </a:r>
            <a:r>
              <a:rPr lang="fr-FR" sz="1400" dirty="0" smtClean="0">
                <a:solidFill>
                  <a:schemeClr val="accent1"/>
                </a:solidFill>
              </a:rPr>
              <a:t>réduction </a:t>
            </a:r>
            <a:r>
              <a:rPr lang="fr-FR" sz="1400" dirty="0">
                <a:solidFill>
                  <a:schemeClr val="accent1"/>
                </a:solidFill>
              </a:rPr>
              <a:t>des </a:t>
            </a:r>
            <a:r>
              <a:rPr lang="fr-FR" sz="1400" dirty="0" smtClean="0">
                <a:solidFill>
                  <a:schemeClr val="accent1"/>
                </a:solidFill>
              </a:rPr>
              <a:t>taux d’intérêt sur les dépôts, </a:t>
            </a:r>
            <a:r>
              <a:rPr lang="fr-FR" sz="1400" dirty="0">
                <a:solidFill>
                  <a:schemeClr val="accent1"/>
                </a:solidFill>
              </a:rPr>
              <a:t>contrôle de </a:t>
            </a:r>
            <a:r>
              <a:rPr lang="fr-FR" sz="1400" dirty="0" smtClean="0">
                <a:solidFill>
                  <a:schemeClr val="accent1"/>
                </a:solidFill>
              </a:rPr>
              <a:t>l'inflation</a:t>
            </a:r>
          </a:p>
          <a:p>
            <a:pPr marL="533400" lvl="2" indent="0">
              <a:lnSpc>
                <a:spcPct val="110000"/>
              </a:lnSpc>
              <a:buNone/>
              <a:tabLst>
                <a:tab pos="1439863" algn="l"/>
              </a:tabLst>
            </a:pPr>
            <a:r>
              <a:rPr lang="en-GB" sz="1400" dirty="0" smtClean="0">
                <a:solidFill>
                  <a:srgbClr val="66B715"/>
                </a:solidFill>
              </a:rPr>
              <a:t>ECB:	</a:t>
            </a:r>
            <a:r>
              <a:rPr lang="nl-BE" sz="1400" noProof="0" dirty="0" smtClean="0">
                <a:solidFill>
                  <a:srgbClr val="66B715"/>
                </a:solidFill>
              </a:rPr>
              <a:t>verlaging van de deposito rente, onder controle houden van inflatie</a:t>
            </a:r>
          </a:p>
          <a:p>
            <a:pPr marL="533400" lvl="2" indent="-261938">
              <a:lnSpc>
                <a:spcPct val="110000"/>
              </a:lnSpc>
              <a:buFont typeface="Symbol" panose="05050102010706020507" pitchFamily="18" charset="2"/>
              <a:buChar char=""/>
              <a:tabLst>
                <a:tab pos="1439863" algn="l"/>
              </a:tabLst>
            </a:pPr>
            <a:r>
              <a:rPr lang="en-GB" sz="1400" dirty="0" smtClean="0">
                <a:solidFill>
                  <a:schemeClr val="accent1"/>
                </a:solidFill>
              </a:rPr>
              <a:t>Chine :</a:t>
            </a:r>
            <a:r>
              <a:rPr lang="en-GB" sz="1400" dirty="0" smtClean="0">
                <a:solidFill>
                  <a:srgbClr val="66B715"/>
                </a:solidFill>
              </a:rPr>
              <a:t>	</a:t>
            </a:r>
            <a:r>
              <a:rPr lang="fr-FR" sz="1400" dirty="0" smtClean="0">
                <a:solidFill>
                  <a:schemeClr val="accent1"/>
                </a:solidFill>
              </a:rPr>
              <a:t>dettes élevées, pression </a:t>
            </a:r>
            <a:r>
              <a:rPr lang="fr-FR" sz="1400" dirty="0">
                <a:solidFill>
                  <a:schemeClr val="accent1"/>
                </a:solidFill>
              </a:rPr>
              <a:t>sur la monnaie, </a:t>
            </a:r>
            <a:r>
              <a:rPr lang="fr-FR" sz="1400" dirty="0" smtClean="0">
                <a:solidFill>
                  <a:schemeClr val="accent1"/>
                </a:solidFill>
              </a:rPr>
              <a:t>la bourse est nerveuse</a:t>
            </a:r>
          </a:p>
          <a:p>
            <a:pPr marL="533400" lvl="2" indent="0">
              <a:lnSpc>
                <a:spcPct val="110000"/>
              </a:lnSpc>
              <a:buNone/>
              <a:tabLst>
                <a:tab pos="1439863" algn="l"/>
              </a:tabLst>
            </a:pPr>
            <a:r>
              <a:rPr lang="en-GB" sz="1400" dirty="0" smtClean="0">
                <a:solidFill>
                  <a:srgbClr val="66B715"/>
                </a:solidFill>
              </a:rPr>
              <a:t>China</a:t>
            </a:r>
            <a:r>
              <a:rPr lang="en-GB" sz="1400" dirty="0">
                <a:solidFill>
                  <a:srgbClr val="66B715"/>
                </a:solidFill>
              </a:rPr>
              <a:t>:</a:t>
            </a:r>
            <a:r>
              <a:rPr lang="fr-FR" sz="1400" dirty="0">
                <a:solidFill>
                  <a:schemeClr val="accent1"/>
                </a:solidFill>
              </a:rPr>
              <a:t>	</a:t>
            </a:r>
            <a:r>
              <a:rPr lang="nl-BE" sz="1400" noProof="0" dirty="0" smtClean="0">
                <a:solidFill>
                  <a:srgbClr val="66B715"/>
                </a:solidFill>
              </a:rPr>
              <a:t>hoge schulden, druk op de munt, zenuwachtige beurs</a:t>
            </a:r>
          </a:p>
        </p:txBody>
      </p:sp>
      <p:sp>
        <p:nvSpPr>
          <p:cNvPr id="4" name="Tijdelijke aanduiding voor dianummer 3"/>
          <p:cNvSpPr>
            <a:spLocks noGrp="1"/>
          </p:cNvSpPr>
          <p:nvPr>
            <p:ph type="sldNum" sz="quarter" idx="12"/>
          </p:nvPr>
        </p:nvSpPr>
        <p:spPr/>
        <p:txBody>
          <a:bodyPr/>
          <a:lstStyle/>
          <a:p>
            <a:fld id="{16A869D4-2034-8643-912E-0A1EEDE97DA8}" type="slidenum">
              <a:rPr lang="en-US" smtClean="0"/>
              <a:t>22</a:t>
            </a:fld>
            <a:endParaRPr lang="en-US" dirty="0"/>
          </a:p>
        </p:txBody>
      </p:sp>
    </p:spTree>
    <p:extLst>
      <p:ext uri="{BB962C8B-B14F-4D97-AF65-F5344CB8AC3E}">
        <p14:creationId xmlns:p14="http://schemas.microsoft.com/office/powerpoint/2010/main" val="366662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596" y="832919"/>
            <a:ext cx="7534754" cy="857770"/>
          </a:xfrm>
        </p:spPr>
        <p:txBody>
          <a:bodyPr>
            <a:normAutofit fontScale="90000"/>
          </a:bodyPr>
          <a:lstStyle/>
          <a:p>
            <a:pPr>
              <a:lnSpc>
                <a:spcPct val="100000"/>
              </a:lnSpc>
            </a:pPr>
            <a:r>
              <a:rPr lang="fr-FR" sz="2800" dirty="0"/>
              <a:t>Ce que les chiffres nous </a:t>
            </a:r>
            <a:r>
              <a:rPr lang="fr-FR" sz="2800" dirty="0" smtClean="0"/>
              <a:t>racontent…</a:t>
            </a:r>
            <a:br>
              <a:rPr lang="fr-FR" sz="2800" dirty="0" smtClean="0"/>
            </a:br>
            <a:r>
              <a:rPr lang="nl-BE" sz="2800" noProof="0" dirty="0" smtClean="0">
                <a:solidFill>
                  <a:srgbClr val="66B715"/>
                </a:solidFill>
              </a:rPr>
              <a:t>Wat de cijfers ons vertellen</a:t>
            </a:r>
            <a:r>
              <a:rPr lang="fr-FR" sz="2800" dirty="0" smtClean="0">
                <a:solidFill>
                  <a:srgbClr val="66B715"/>
                </a:solidFill>
              </a:rPr>
              <a:t>…</a:t>
            </a:r>
            <a:endParaRPr lang="nl-BE" sz="2800" noProof="0" dirty="0">
              <a:solidFill>
                <a:srgbClr val="66B715"/>
              </a:solidFill>
            </a:endParaRPr>
          </a:p>
        </p:txBody>
      </p:sp>
      <p:sp>
        <p:nvSpPr>
          <p:cNvPr id="3" name="Content Placeholder 2"/>
          <p:cNvSpPr>
            <a:spLocks noGrp="1"/>
          </p:cNvSpPr>
          <p:nvPr>
            <p:ph idx="1"/>
          </p:nvPr>
        </p:nvSpPr>
        <p:spPr>
          <a:xfrm>
            <a:off x="980596" y="1817689"/>
            <a:ext cx="8013576" cy="4665662"/>
          </a:xfrm>
        </p:spPr>
        <p:txBody>
          <a:bodyPr>
            <a:noAutofit/>
          </a:bodyPr>
          <a:lstStyle/>
          <a:p>
            <a:pPr marL="285750" lvl="1" indent="-285750">
              <a:lnSpc>
                <a:spcPct val="110000"/>
              </a:lnSpc>
              <a:spcBef>
                <a:spcPts val="600"/>
              </a:spcBef>
            </a:pPr>
            <a:r>
              <a:rPr lang="fr-BE" sz="1600" dirty="0" smtClean="0">
                <a:solidFill>
                  <a:schemeClr val="accent1"/>
                </a:solidFill>
              </a:rPr>
              <a:t>En moyenne 6,2% - 6,9%/jour [20j – 30j] de rentabilité </a:t>
            </a:r>
            <a:r>
              <a:rPr lang="fr-BE" sz="1600" u="sng" dirty="0" smtClean="0">
                <a:solidFill>
                  <a:schemeClr val="accent1"/>
                </a:solidFill>
              </a:rPr>
              <a:t>à long terme</a:t>
            </a:r>
            <a:r>
              <a:rPr lang="fr-BE" sz="1600" dirty="0" smtClean="0">
                <a:solidFill>
                  <a:schemeClr val="accent1"/>
                </a:solidFill>
              </a:rPr>
              <a:t> !</a:t>
            </a:r>
            <a:br>
              <a:rPr lang="fr-BE" sz="1600" dirty="0" smtClean="0">
                <a:solidFill>
                  <a:schemeClr val="accent1"/>
                </a:solidFill>
              </a:rPr>
            </a:br>
            <a:r>
              <a:rPr lang="nl-BE" sz="1600" dirty="0" smtClean="0">
                <a:solidFill>
                  <a:srgbClr val="66B715"/>
                </a:solidFill>
              </a:rPr>
              <a:t>Gemiddeld 6,2% - 6,9%/dag [20d – 30d] return </a:t>
            </a:r>
            <a:r>
              <a:rPr lang="nl-BE" sz="1600" u="sng" dirty="0" smtClean="0">
                <a:solidFill>
                  <a:srgbClr val="66B715"/>
                </a:solidFill>
              </a:rPr>
              <a:t>op lange termijn</a:t>
            </a:r>
            <a:r>
              <a:rPr lang="nl-BE" sz="1600" dirty="0" smtClean="0">
                <a:solidFill>
                  <a:srgbClr val="66B715"/>
                </a:solidFill>
              </a:rPr>
              <a:t>!</a:t>
            </a:r>
          </a:p>
          <a:p>
            <a:pPr marL="628650" lvl="2" indent="-285750">
              <a:lnSpc>
                <a:spcPct val="110000"/>
              </a:lnSpc>
              <a:spcBef>
                <a:spcPts val="300"/>
              </a:spcBef>
              <a:buFont typeface="Wingdings 3" panose="05040102010807070707" pitchFamily="18" charset="2"/>
              <a:buChar char=""/>
            </a:pPr>
            <a:r>
              <a:rPr lang="fr-BE" sz="1400" dirty="0" smtClean="0">
                <a:solidFill>
                  <a:schemeClr val="accent1"/>
                </a:solidFill>
              </a:rPr>
              <a:t>Les chiffres convergent et sont plus stables à plus long terme !</a:t>
            </a:r>
            <a:br>
              <a:rPr lang="fr-BE" sz="1400" dirty="0" smtClean="0">
                <a:solidFill>
                  <a:schemeClr val="accent1"/>
                </a:solidFill>
              </a:rPr>
            </a:br>
            <a:r>
              <a:rPr lang="nl-BE" sz="1400" dirty="0" smtClean="0">
                <a:solidFill>
                  <a:srgbClr val="66B715"/>
                </a:solidFill>
              </a:rPr>
              <a:t>Cijfers op langere termijn convergeren/stabieler!</a:t>
            </a:r>
          </a:p>
          <a:p>
            <a:pPr marL="285750" lvl="1" indent="-285750">
              <a:lnSpc>
                <a:spcPct val="110000"/>
              </a:lnSpc>
              <a:spcBef>
                <a:spcPts val="600"/>
              </a:spcBef>
              <a:buFont typeface="Arial" panose="020B0604020202020204" pitchFamily="34" charset="0"/>
              <a:buChar char="•"/>
            </a:pPr>
            <a:r>
              <a:rPr lang="fr-BE" sz="1600" dirty="0" smtClean="0">
                <a:solidFill>
                  <a:schemeClr val="accent1"/>
                </a:solidFill>
              </a:rPr>
              <a:t>100€ investis dans un fonds de pension depuis 1985</a:t>
            </a:r>
            <a:br>
              <a:rPr lang="fr-BE" sz="1600" dirty="0" smtClean="0">
                <a:solidFill>
                  <a:schemeClr val="accent1"/>
                </a:solidFill>
              </a:rPr>
            </a:br>
            <a:r>
              <a:rPr lang="nl-BE" sz="1600" dirty="0" smtClean="0">
                <a:solidFill>
                  <a:srgbClr val="66B715"/>
                </a:solidFill>
              </a:rPr>
              <a:t>100€ belegd in een pensioenfonds vanaf 1985</a:t>
            </a:r>
          </a:p>
          <a:p>
            <a:pPr marL="628650" lvl="2" indent="-285750">
              <a:lnSpc>
                <a:spcPct val="110000"/>
              </a:lnSpc>
              <a:spcBef>
                <a:spcPts val="300"/>
              </a:spcBef>
              <a:buFont typeface="TyfoonSans SemiBold" panose="02000506050000020004" pitchFamily="50" charset="0"/>
              <a:buChar char="="/>
            </a:pPr>
            <a:r>
              <a:rPr lang="nl-BE" sz="1400" dirty="0" smtClean="0">
                <a:solidFill>
                  <a:schemeClr val="accent1"/>
                </a:solidFill>
              </a:rPr>
              <a:t>733€ en/</a:t>
            </a:r>
            <a:r>
              <a:rPr lang="nl-BE" sz="1400" dirty="0" smtClean="0">
                <a:solidFill>
                  <a:srgbClr val="66B715"/>
                </a:solidFill>
              </a:rPr>
              <a:t>in 2015 </a:t>
            </a:r>
            <a:r>
              <a:rPr lang="fr-BE" sz="1400" dirty="0" smtClean="0">
                <a:solidFill>
                  <a:schemeClr val="accent1"/>
                </a:solidFill>
              </a:rPr>
              <a:t>nominal/</a:t>
            </a:r>
            <a:r>
              <a:rPr lang="nl-BE" sz="1400" dirty="0" smtClean="0">
                <a:solidFill>
                  <a:srgbClr val="66B715"/>
                </a:solidFill>
              </a:rPr>
              <a:t>nominaal</a:t>
            </a:r>
          </a:p>
          <a:p>
            <a:pPr marL="628650" lvl="2" indent="-285750">
              <a:lnSpc>
                <a:spcPct val="110000"/>
              </a:lnSpc>
              <a:spcBef>
                <a:spcPts val="300"/>
              </a:spcBef>
              <a:buFont typeface="TyfoonSans SemiBold" panose="02000506050000020004" pitchFamily="50" charset="0"/>
              <a:buChar char="="/>
              <a:tabLst>
                <a:tab pos="4038600" algn="l"/>
              </a:tabLst>
            </a:pPr>
            <a:r>
              <a:rPr lang="nl-BE" sz="1400" dirty="0" smtClean="0">
                <a:solidFill>
                  <a:schemeClr val="accent1"/>
                </a:solidFill>
              </a:rPr>
              <a:t>400€ en/</a:t>
            </a:r>
            <a:r>
              <a:rPr lang="nl-BE" sz="1400" dirty="0" smtClean="0">
                <a:solidFill>
                  <a:srgbClr val="66B715"/>
                </a:solidFill>
              </a:rPr>
              <a:t>in 2015 </a:t>
            </a:r>
            <a:r>
              <a:rPr lang="fr-BE" sz="1400" dirty="0" smtClean="0">
                <a:solidFill>
                  <a:schemeClr val="accent1"/>
                </a:solidFill>
              </a:rPr>
              <a:t>après/</a:t>
            </a:r>
            <a:r>
              <a:rPr lang="nl-BE" sz="1400" dirty="0" smtClean="0">
                <a:solidFill>
                  <a:srgbClr val="66B715"/>
                </a:solidFill>
              </a:rPr>
              <a:t>na inflatie </a:t>
            </a:r>
            <a:r>
              <a:rPr lang="fr-BE" sz="1400" dirty="0" smtClean="0">
                <a:solidFill>
                  <a:schemeClr val="accent1"/>
                </a:solidFill>
              </a:rPr>
              <a:t>ou/</a:t>
            </a:r>
            <a:r>
              <a:rPr lang="nl-BE" sz="1400" dirty="0" smtClean="0">
                <a:solidFill>
                  <a:srgbClr val="66B715"/>
                </a:solidFill>
              </a:rPr>
              <a:t>of </a:t>
            </a:r>
            <a:r>
              <a:rPr lang="fr-BE" sz="1400" dirty="0" smtClean="0">
                <a:solidFill>
                  <a:schemeClr val="accent1"/>
                </a:solidFill>
              </a:rPr>
              <a:t>4 ×	plus de pouvoir d’achat</a:t>
            </a:r>
            <a:r>
              <a:rPr lang="nl-BE" sz="1400" dirty="0" smtClean="0">
                <a:solidFill>
                  <a:srgbClr val="66B715"/>
                </a:solidFill>
              </a:rPr>
              <a:t/>
            </a:r>
            <a:br>
              <a:rPr lang="nl-BE" sz="1400" dirty="0" smtClean="0">
                <a:solidFill>
                  <a:srgbClr val="66B715"/>
                </a:solidFill>
              </a:rPr>
            </a:br>
            <a:r>
              <a:rPr lang="nl-BE" sz="1400" dirty="0">
                <a:solidFill>
                  <a:srgbClr val="66B715"/>
                </a:solidFill>
              </a:rPr>
              <a:t>	</a:t>
            </a:r>
            <a:r>
              <a:rPr lang="nl-BE" sz="1400" dirty="0" smtClean="0">
                <a:solidFill>
                  <a:srgbClr val="66B715"/>
                </a:solidFill>
              </a:rPr>
              <a:t>gestegen in koopkracht</a:t>
            </a:r>
          </a:p>
          <a:p>
            <a:pPr marL="285750" lvl="1" indent="-285750">
              <a:lnSpc>
                <a:spcPct val="110000"/>
              </a:lnSpc>
              <a:spcBef>
                <a:spcPts val="600"/>
              </a:spcBef>
              <a:buFont typeface="Arial" panose="020B0604020202020204" pitchFamily="34" charset="0"/>
              <a:buChar char="•"/>
            </a:pPr>
            <a:r>
              <a:rPr lang="fr-BE" sz="1600" dirty="0" smtClean="0">
                <a:solidFill>
                  <a:schemeClr val="accent1"/>
                </a:solidFill>
              </a:rPr>
              <a:t>Les fonds de pension et les assureurs doivent investir dans l’</a:t>
            </a:r>
            <a:r>
              <a:rPr lang="fr-BE" sz="1600" u="sng" dirty="0" smtClean="0">
                <a:solidFill>
                  <a:schemeClr val="accent1"/>
                </a:solidFill>
              </a:rPr>
              <a:t>économie réelle</a:t>
            </a:r>
            <a:r>
              <a:rPr lang="fr-BE" sz="1600" dirty="0" smtClean="0">
                <a:solidFill>
                  <a:schemeClr val="accent1"/>
                </a:solidFill>
              </a:rPr>
              <a:t> pour :</a:t>
            </a:r>
            <a:br>
              <a:rPr lang="fr-BE" sz="1600" dirty="0" smtClean="0">
                <a:solidFill>
                  <a:schemeClr val="accent1"/>
                </a:solidFill>
              </a:rPr>
            </a:br>
            <a:r>
              <a:rPr lang="nl-BE" sz="1600" dirty="0" smtClean="0">
                <a:solidFill>
                  <a:srgbClr val="66B715"/>
                </a:solidFill>
              </a:rPr>
              <a:t>Pensioenfondsen en verzekeraars moeten beleggen in </a:t>
            </a:r>
            <a:r>
              <a:rPr lang="nl-BE" sz="1600" u="sng" dirty="0" smtClean="0">
                <a:solidFill>
                  <a:srgbClr val="66B715"/>
                </a:solidFill>
              </a:rPr>
              <a:t>reële economie </a:t>
            </a:r>
            <a:r>
              <a:rPr lang="nl-BE" sz="1600" dirty="0" smtClean="0">
                <a:solidFill>
                  <a:srgbClr val="66B715"/>
                </a:solidFill>
              </a:rPr>
              <a:t>om:</a:t>
            </a:r>
          </a:p>
          <a:p>
            <a:pPr marL="628650" lvl="2" indent="-285750">
              <a:lnSpc>
                <a:spcPct val="110000"/>
              </a:lnSpc>
              <a:spcBef>
                <a:spcPts val="300"/>
              </a:spcBef>
              <a:buFont typeface="TyfoonSans SemiBold" panose="02000506050000020004" pitchFamily="50" charset="0"/>
              <a:buChar char="–"/>
            </a:pPr>
            <a:r>
              <a:rPr lang="fr-BE" sz="1400" dirty="0">
                <a:solidFill>
                  <a:schemeClr val="accent1"/>
                </a:solidFill>
              </a:rPr>
              <a:t>o</a:t>
            </a:r>
            <a:r>
              <a:rPr lang="fr-BE" sz="1400" dirty="0" smtClean="0">
                <a:solidFill>
                  <a:schemeClr val="accent1"/>
                </a:solidFill>
              </a:rPr>
              <a:t>btenir un rendement adéquat (rendement min. garanti = 1,75%, </a:t>
            </a:r>
            <a:r>
              <a:rPr lang="fr-BE" sz="1400" u="sng" dirty="0" smtClean="0">
                <a:solidFill>
                  <a:schemeClr val="accent1"/>
                </a:solidFill>
              </a:rPr>
              <a:t>mais</a:t>
            </a:r>
            <a:r>
              <a:rPr lang="fr-BE" sz="1400" dirty="0" smtClean="0">
                <a:solidFill>
                  <a:schemeClr val="accent1"/>
                </a:solidFill>
              </a:rPr>
              <a:t> c’est un </a:t>
            </a:r>
            <a:r>
              <a:rPr lang="fr-BE" sz="1400" u="sng" dirty="0" smtClean="0">
                <a:solidFill>
                  <a:schemeClr val="accent1"/>
                </a:solidFill>
              </a:rPr>
              <a:t>MINIMUM</a:t>
            </a:r>
            <a:r>
              <a:rPr lang="fr-BE" sz="1400" dirty="0" smtClean="0">
                <a:solidFill>
                  <a:schemeClr val="accent1"/>
                </a:solidFill>
              </a:rPr>
              <a:t>)</a:t>
            </a:r>
            <a:br>
              <a:rPr lang="fr-BE" sz="1400" dirty="0" smtClean="0">
                <a:solidFill>
                  <a:schemeClr val="accent1"/>
                </a:solidFill>
              </a:rPr>
            </a:br>
            <a:r>
              <a:rPr lang="nl-BE" sz="1400" dirty="0" smtClean="0">
                <a:solidFill>
                  <a:srgbClr val="66B715"/>
                </a:solidFill>
              </a:rPr>
              <a:t>adequaat rendement te halen (min. rendementsgarantie = 1,75%, </a:t>
            </a:r>
            <a:r>
              <a:rPr lang="nl-BE" sz="1400" u="sng" dirty="0" smtClean="0">
                <a:solidFill>
                  <a:srgbClr val="66B715"/>
                </a:solidFill>
              </a:rPr>
              <a:t>maar</a:t>
            </a:r>
            <a:r>
              <a:rPr lang="nl-BE" sz="1400" dirty="0" smtClean="0">
                <a:solidFill>
                  <a:srgbClr val="66B715"/>
                </a:solidFill>
              </a:rPr>
              <a:t> is </a:t>
            </a:r>
            <a:r>
              <a:rPr lang="nl-BE" sz="1400" u="sng" dirty="0" smtClean="0">
                <a:solidFill>
                  <a:srgbClr val="66B715"/>
                </a:solidFill>
              </a:rPr>
              <a:t>MINIMUM</a:t>
            </a:r>
            <a:r>
              <a:rPr lang="nl-BE" sz="1400" dirty="0" smtClean="0">
                <a:solidFill>
                  <a:srgbClr val="66B715"/>
                </a:solidFill>
              </a:rPr>
              <a:t>)</a:t>
            </a:r>
          </a:p>
          <a:p>
            <a:pPr marL="628650" lvl="2" indent="-285750">
              <a:lnSpc>
                <a:spcPct val="110000"/>
              </a:lnSpc>
              <a:spcBef>
                <a:spcPts val="300"/>
              </a:spcBef>
              <a:buFont typeface="TyfoonSans SemiBold" panose="02000506050000020004" pitchFamily="50" charset="0"/>
              <a:buChar char="–"/>
            </a:pPr>
            <a:r>
              <a:rPr lang="fr-BE" sz="1400" dirty="0" smtClean="0">
                <a:solidFill>
                  <a:schemeClr val="accent1"/>
                </a:solidFill>
              </a:rPr>
              <a:t>se protéger de l’inflation/rente croissante / </a:t>
            </a:r>
            <a:r>
              <a:rPr lang="nl-BE" sz="1400" dirty="0" smtClean="0">
                <a:solidFill>
                  <a:srgbClr val="66B715"/>
                </a:solidFill>
              </a:rPr>
              <a:t>zich te beschermen tegen oplopende inflatie/rente</a:t>
            </a:r>
          </a:p>
          <a:p>
            <a:pPr marL="628650" lvl="2" indent="-285750">
              <a:lnSpc>
                <a:spcPct val="110000"/>
              </a:lnSpc>
              <a:spcBef>
                <a:spcPts val="300"/>
              </a:spcBef>
              <a:buFont typeface="TyfoonSans SemiBold" panose="02000506050000020004" pitchFamily="50" charset="0"/>
              <a:buChar char="–"/>
            </a:pPr>
            <a:r>
              <a:rPr lang="fr-BE" sz="1400" dirty="0" smtClean="0">
                <a:solidFill>
                  <a:schemeClr val="accent1"/>
                </a:solidFill>
              </a:rPr>
              <a:t>parce que les obligations ne sont plus sûres et qu’elles ont une volatilité croissante</a:t>
            </a:r>
            <a:br>
              <a:rPr lang="fr-BE" sz="1400" dirty="0" smtClean="0">
                <a:solidFill>
                  <a:schemeClr val="accent1"/>
                </a:solidFill>
              </a:rPr>
            </a:br>
            <a:r>
              <a:rPr lang="nl-BE" sz="1400" dirty="0" smtClean="0">
                <a:solidFill>
                  <a:srgbClr val="66B715"/>
                </a:solidFill>
              </a:rPr>
              <a:t>omdat obligaties niet meer een “safe heaven” zijn en een toenemende volatiliteit kennen</a:t>
            </a:r>
          </a:p>
          <a:p>
            <a:pPr marL="628650" lvl="2" indent="-285750">
              <a:lnSpc>
                <a:spcPct val="110000"/>
              </a:lnSpc>
              <a:spcBef>
                <a:spcPts val="300"/>
              </a:spcBef>
              <a:buFont typeface="TyfoonSans SemiBold" panose="02000506050000020004" pitchFamily="50" charset="0"/>
              <a:buChar char="–"/>
            </a:pPr>
            <a:r>
              <a:rPr lang="fr-BE" sz="1400" dirty="0" smtClean="0">
                <a:solidFill>
                  <a:schemeClr val="accent1"/>
                </a:solidFill>
              </a:rPr>
              <a:t>obtenir une longévité et une adéquation dans les pensions complémentaires</a:t>
            </a:r>
            <a:r>
              <a:rPr lang="nl-BE" sz="1400" dirty="0" smtClean="0">
                <a:solidFill>
                  <a:srgbClr val="66B715"/>
                </a:solidFill>
              </a:rPr>
              <a:t/>
            </a:r>
            <a:br>
              <a:rPr lang="nl-BE" sz="1400" dirty="0" smtClean="0">
                <a:solidFill>
                  <a:srgbClr val="66B715"/>
                </a:solidFill>
              </a:rPr>
            </a:br>
            <a:r>
              <a:rPr lang="nl-BE" sz="1400" dirty="0" smtClean="0">
                <a:solidFill>
                  <a:srgbClr val="66B715"/>
                </a:solidFill>
              </a:rPr>
              <a:t>duurzaamheid en adequaatheid in aanvullende pensioenen te hebben</a:t>
            </a:r>
          </a:p>
        </p:txBody>
      </p:sp>
      <p:sp>
        <p:nvSpPr>
          <p:cNvPr id="4" name="Tijdelijke aanduiding voor dianummer 3"/>
          <p:cNvSpPr>
            <a:spLocks noGrp="1"/>
          </p:cNvSpPr>
          <p:nvPr>
            <p:ph type="sldNum" sz="quarter" idx="12"/>
          </p:nvPr>
        </p:nvSpPr>
        <p:spPr/>
        <p:txBody>
          <a:bodyPr/>
          <a:lstStyle/>
          <a:p>
            <a:fld id="{16A869D4-2034-8643-912E-0A1EEDE97DA8}" type="slidenum">
              <a:rPr lang="en-US" smtClean="0"/>
              <a:t>23</a:t>
            </a:fld>
            <a:endParaRPr lang="en-US" dirty="0"/>
          </a:p>
        </p:txBody>
      </p:sp>
    </p:spTree>
    <p:extLst>
      <p:ext uri="{BB962C8B-B14F-4D97-AF65-F5344CB8AC3E}">
        <p14:creationId xmlns:p14="http://schemas.microsoft.com/office/powerpoint/2010/main" val="2279419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841" y="3577062"/>
            <a:ext cx="7920318" cy="2006228"/>
          </a:xfrm>
        </p:spPr>
        <p:txBody>
          <a:bodyPr>
            <a:normAutofit/>
          </a:bodyPr>
          <a:lstStyle/>
          <a:p>
            <a:r>
              <a:rPr lang="en-GB" dirty="0" smtClean="0">
                <a:latin typeface="TyfoonSans XBold" panose="02000506050000020004" pitchFamily="50" charset="0"/>
              </a:rPr>
              <a:t>EIOPA stress tests</a:t>
            </a:r>
            <a:br>
              <a:rPr lang="en-GB" dirty="0" smtClean="0">
                <a:latin typeface="TyfoonSans XBold" panose="02000506050000020004" pitchFamily="50" charset="0"/>
              </a:rPr>
            </a:br>
            <a:r>
              <a:rPr lang="en-GB" dirty="0" smtClean="0">
                <a:latin typeface="TyfoonSans XBold" panose="02000506050000020004" pitchFamily="50" charset="0"/>
              </a:rPr>
              <a:t>Tests de résistance de l’EIOPA</a:t>
            </a:r>
            <a:endParaRPr lang="en-US" dirty="0">
              <a:latin typeface="TyfoonSans XBold" panose="02000506050000020004" pitchFamily="50" charset="0"/>
            </a:endParaRPr>
          </a:p>
        </p:txBody>
      </p:sp>
      <p:sp>
        <p:nvSpPr>
          <p:cNvPr id="7" name="Subtitle 2"/>
          <p:cNvSpPr>
            <a:spLocks noGrp="1"/>
          </p:cNvSpPr>
          <p:nvPr>
            <p:ph type="subTitle" idx="1"/>
          </p:nvPr>
        </p:nvSpPr>
        <p:spPr>
          <a:xfrm>
            <a:off x="4158793" y="6082420"/>
            <a:ext cx="4884110" cy="676968"/>
          </a:xfrm>
        </p:spPr>
        <p:txBody>
          <a:bodyPr>
            <a:normAutofit fontScale="92500" lnSpcReduction="20000"/>
          </a:bodyPr>
          <a:lstStyle/>
          <a:p>
            <a:pPr algn="r"/>
            <a:r>
              <a:rPr lang="en-US" sz="3000" dirty="0" smtClean="0">
                <a:solidFill>
                  <a:schemeClr val="accent1"/>
                </a:solidFill>
                <a:latin typeface="TyfoonSans XBold" panose="02000506050000020004" pitchFamily="50" charset="0"/>
              </a:rPr>
              <a:t>04/02/2016</a:t>
            </a:r>
          </a:p>
          <a:p>
            <a:pPr algn="r"/>
            <a:r>
              <a:rPr lang="en-US" sz="1400" dirty="0" smtClean="0">
                <a:solidFill>
                  <a:schemeClr val="accent1"/>
                </a:solidFill>
                <a:latin typeface="TyfoonSans XBold" panose="02000506050000020004" pitchFamily="50" charset="0"/>
              </a:rPr>
              <a:t>PERSCONFERENTIE/RENCONTRE DE PRESSE</a:t>
            </a:r>
            <a:endParaRPr lang="en-US" sz="1400" dirty="0">
              <a:solidFill>
                <a:schemeClr val="accent1"/>
              </a:solidFill>
              <a:latin typeface="TyfoonSans XBold" panose="02000506050000020004" pitchFamily="50" charset="0"/>
            </a:endParaRPr>
          </a:p>
        </p:txBody>
      </p:sp>
    </p:spTree>
    <p:extLst>
      <p:ext uri="{BB962C8B-B14F-4D97-AF65-F5344CB8AC3E}">
        <p14:creationId xmlns:p14="http://schemas.microsoft.com/office/powerpoint/2010/main" val="3583698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596" y="733331"/>
            <a:ext cx="7864640" cy="1032096"/>
          </a:xfrm>
        </p:spPr>
        <p:txBody>
          <a:bodyPr>
            <a:noAutofit/>
          </a:bodyPr>
          <a:lstStyle/>
          <a:p>
            <a:pPr>
              <a:lnSpc>
                <a:spcPct val="100000"/>
              </a:lnSpc>
            </a:pPr>
            <a:r>
              <a:rPr lang="fr-FR" sz="2400" dirty="0" smtClean="0"/>
              <a:t>Test de résistance EIOPA – les fonds de pension belges</a:t>
            </a:r>
            <a:br>
              <a:rPr lang="fr-FR" sz="2400" dirty="0" smtClean="0"/>
            </a:br>
            <a:r>
              <a:rPr lang="nl-BE" sz="2400" dirty="0" smtClean="0">
                <a:solidFill>
                  <a:srgbClr val="66B715"/>
                </a:solidFill>
              </a:rPr>
              <a:t>EIOPA stress test – Belgische pensioenfondsen</a:t>
            </a:r>
            <a:endParaRPr lang="nl-BE" sz="2400" dirty="0">
              <a:solidFill>
                <a:srgbClr val="66B715"/>
              </a:solidFill>
            </a:endParaRPr>
          </a:p>
        </p:txBody>
      </p:sp>
      <p:sp>
        <p:nvSpPr>
          <p:cNvPr id="3" name="Content Placeholder 2"/>
          <p:cNvSpPr>
            <a:spLocks noGrp="1"/>
          </p:cNvSpPr>
          <p:nvPr>
            <p:ph idx="1"/>
          </p:nvPr>
        </p:nvSpPr>
        <p:spPr>
          <a:xfrm>
            <a:off x="980596" y="1892427"/>
            <a:ext cx="7864640" cy="4762122"/>
          </a:xfrm>
        </p:spPr>
        <p:txBody>
          <a:bodyPr>
            <a:noAutofit/>
          </a:bodyPr>
          <a:lstStyle/>
          <a:p>
            <a:pPr marL="271463" lvl="1" indent="-271463">
              <a:lnSpc>
                <a:spcPct val="110000"/>
              </a:lnSpc>
            </a:pPr>
            <a:r>
              <a:rPr lang="fr-FR" sz="1600" dirty="0">
                <a:solidFill>
                  <a:schemeClr val="accent1"/>
                </a:solidFill>
              </a:rPr>
              <a:t>Les scénarios ont été conçus de </a:t>
            </a:r>
            <a:r>
              <a:rPr lang="fr-FR" sz="1600" dirty="0" smtClean="0">
                <a:solidFill>
                  <a:schemeClr val="accent1"/>
                </a:solidFill>
              </a:rPr>
              <a:t>façon à ce </a:t>
            </a:r>
            <a:r>
              <a:rPr lang="fr-FR" sz="1600" dirty="0">
                <a:solidFill>
                  <a:schemeClr val="accent1"/>
                </a:solidFill>
              </a:rPr>
              <a:t>que </a:t>
            </a:r>
            <a:r>
              <a:rPr lang="fr-FR" sz="1600" dirty="0" smtClean="0">
                <a:solidFill>
                  <a:schemeClr val="accent1"/>
                </a:solidFill>
              </a:rPr>
              <a:t>l'actif comme le passif soient soumis à un stress. </a:t>
            </a:r>
            <a:r>
              <a:rPr lang="fr-FR" sz="1600" dirty="0">
                <a:solidFill>
                  <a:schemeClr val="accent1"/>
                </a:solidFill>
              </a:rPr>
              <a:t>L'actif est essentiellement influencé par la baisse des marchés </a:t>
            </a:r>
            <a:r>
              <a:rPr lang="fr-FR" sz="1600" dirty="0" smtClean="0">
                <a:solidFill>
                  <a:schemeClr val="accent1"/>
                </a:solidFill>
              </a:rPr>
              <a:t>financiers ; quant au passif, il </a:t>
            </a:r>
            <a:r>
              <a:rPr lang="fr-FR" sz="1600" dirty="0">
                <a:solidFill>
                  <a:schemeClr val="accent1"/>
                </a:solidFill>
              </a:rPr>
              <a:t>est soumis à un stress en raison des </a:t>
            </a:r>
            <a:r>
              <a:rPr lang="fr-FR" sz="1600" dirty="0" smtClean="0">
                <a:solidFill>
                  <a:schemeClr val="accent1"/>
                </a:solidFill>
              </a:rPr>
              <a:t>taux </a:t>
            </a:r>
            <a:r>
              <a:rPr lang="fr-FR" sz="1600" dirty="0">
                <a:solidFill>
                  <a:schemeClr val="accent1"/>
                </a:solidFill>
              </a:rPr>
              <a:t>d'intérêt </a:t>
            </a:r>
            <a:r>
              <a:rPr lang="fr-FR" sz="1600" dirty="0" smtClean="0">
                <a:solidFill>
                  <a:schemeClr val="accent1"/>
                </a:solidFill>
              </a:rPr>
              <a:t>bas prolongés .</a:t>
            </a:r>
          </a:p>
          <a:p>
            <a:pPr marL="271463" lvl="1" indent="0">
              <a:lnSpc>
                <a:spcPct val="110000"/>
              </a:lnSpc>
              <a:buNone/>
            </a:pPr>
            <a:r>
              <a:rPr lang="nl-BE" sz="1600" noProof="0" dirty="0" smtClean="0">
                <a:solidFill>
                  <a:srgbClr val="66B715"/>
                </a:solidFill>
              </a:rPr>
              <a:t>Scenario's werden zo bedacht dat zowel de activa kant als de verplichtingen kant worden gestrest. De activa kant wordt voornamelijk geimpacteerd door dalende financiële markten, de verplichtingen kant komt onder stress omwille van de lang aanhoudende lage interestvoeten.</a:t>
            </a:r>
          </a:p>
          <a:p>
            <a:pPr marL="557212" lvl="2" indent="-285750">
              <a:lnSpc>
                <a:spcPct val="110000"/>
              </a:lnSpc>
              <a:buFont typeface="Courier New" panose="02070309020205020404" pitchFamily="49" charset="0"/>
              <a:buChar char="o"/>
              <a:tabLst>
                <a:tab pos="1520825" algn="l"/>
              </a:tabLst>
            </a:pPr>
            <a:r>
              <a:rPr lang="en-GB" sz="1400" dirty="0" smtClean="0">
                <a:solidFill>
                  <a:schemeClr val="accent1"/>
                </a:solidFill>
              </a:rPr>
              <a:t>Scenario 1:	</a:t>
            </a:r>
            <a:r>
              <a:rPr lang="fr-BE" sz="1400" noProof="0" dirty="0" smtClean="0">
                <a:solidFill>
                  <a:schemeClr val="accent1"/>
                </a:solidFill>
              </a:rPr>
              <a:t>baisse du marché boursier, hausse du chômage, diminution de l’inflation, </a:t>
            </a:r>
            <a:r>
              <a:rPr lang="en-GB" sz="1400" dirty="0" smtClean="0">
                <a:solidFill>
                  <a:schemeClr val="accent1"/>
                </a:solidFill>
              </a:rPr>
              <a:t/>
            </a:r>
            <a:br>
              <a:rPr lang="en-GB" sz="1400" dirty="0" smtClean="0">
                <a:solidFill>
                  <a:schemeClr val="accent1"/>
                </a:solidFill>
              </a:rPr>
            </a:br>
            <a:r>
              <a:rPr lang="en-GB" sz="1400" dirty="0" smtClean="0">
                <a:solidFill>
                  <a:schemeClr val="accent1"/>
                </a:solidFill>
              </a:rPr>
              <a:t>	</a:t>
            </a:r>
            <a:r>
              <a:rPr lang="fr-BE" sz="1400" noProof="0" dirty="0" smtClean="0">
                <a:solidFill>
                  <a:schemeClr val="accent1"/>
                </a:solidFill>
              </a:rPr>
              <a:t>diminution des taux d’intérêt</a:t>
            </a:r>
          </a:p>
          <a:p>
            <a:pPr marL="1520825" lvl="2" indent="0">
              <a:lnSpc>
                <a:spcPct val="110000"/>
              </a:lnSpc>
              <a:buNone/>
              <a:tabLst>
                <a:tab pos="1520825" algn="l"/>
              </a:tabLst>
            </a:pPr>
            <a:r>
              <a:rPr lang="nl-BE" sz="1400" noProof="0" dirty="0" smtClean="0">
                <a:solidFill>
                  <a:srgbClr val="66B715"/>
                </a:solidFill>
              </a:rPr>
              <a:t>daling van de aandelenmarkt, stijgende werkloosheid, dalende inflatie, dalende rentevoeten</a:t>
            </a:r>
          </a:p>
          <a:p>
            <a:pPr marL="533400" lvl="2" indent="-261938">
              <a:lnSpc>
                <a:spcPct val="110000"/>
              </a:lnSpc>
              <a:buFont typeface="Courier New" panose="02070309020205020404" pitchFamily="49" charset="0"/>
              <a:buChar char="o"/>
              <a:tabLst>
                <a:tab pos="1520825" algn="l"/>
              </a:tabLst>
            </a:pPr>
            <a:r>
              <a:rPr lang="en-GB" sz="1400" dirty="0" smtClean="0">
                <a:solidFill>
                  <a:schemeClr val="accent1"/>
                </a:solidFill>
              </a:rPr>
              <a:t>Scenario 2:	</a:t>
            </a:r>
            <a:r>
              <a:rPr lang="fr-BE" sz="1400" noProof="0" dirty="0" smtClean="0">
                <a:solidFill>
                  <a:schemeClr val="accent1"/>
                </a:solidFill>
              </a:rPr>
              <a:t>diminution de l’offre sur le marché du pétrole, baisse des actifs financiers, 	baisse de l’Euro, hausse de l’inflation, diminution des taux d’intérêt</a:t>
            </a:r>
          </a:p>
          <a:p>
            <a:pPr marL="1520825" lvl="2" indent="0">
              <a:lnSpc>
                <a:spcPct val="110000"/>
              </a:lnSpc>
              <a:buNone/>
              <a:tabLst>
                <a:tab pos="1520825" algn="l"/>
              </a:tabLst>
            </a:pPr>
            <a:r>
              <a:rPr lang="nl-BE" sz="1400" noProof="0" dirty="0" smtClean="0">
                <a:solidFill>
                  <a:srgbClr val="66B715"/>
                </a:solidFill>
              </a:rPr>
              <a:t>dalend aanbod op de oliemarkt, daling van de financiële activa, daling van de Euro, stijgende inflatie, dalende rentevoeten</a:t>
            </a:r>
          </a:p>
          <a:p>
            <a:pPr marL="533400" lvl="2" indent="-261938">
              <a:lnSpc>
                <a:spcPct val="110000"/>
              </a:lnSpc>
              <a:buFont typeface="Courier New" panose="02070309020205020404" pitchFamily="49" charset="0"/>
              <a:buChar char="o"/>
              <a:tabLst>
                <a:tab pos="1520825" algn="l"/>
              </a:tabLst>
            </a:pPr>
            <a:r>
              <a:rPr lang="en-GB" sz="1400" dirty="0" smtClean="0">
                <a:solidFill>
                  <a:schemeClr val="accent1"/>
                </a:solidFill>
              </a:rPr>
              <a:t>Scenario 3:	</a:t>
            </a:r>
            <a:r>
              <a:rPr lang="fr-BE" sz="1400" noProof="0" dirty="0" smtClean="0">
                <a:solidFill>
                  <a:schemeClr val="accent1"/>
                </a:solidFill>
              </a:rPr>
              <a:t>une diminution de la mortalité de 20%</a:t>
            </a:r>
          </a:p>
          <a:p>
            <a:pPr marL="1520825" lvl="2" indent="0">
              <a:lnSpc>
                <a:spcPct val="110000"/>
              </a:lnSpc>
              <a:buNone/>
              <a:tabLst>
                <a:tab pos="1520825" algn="l"/>
              </a:tabLst>
            </a:pPr>
            <a:r>
              <a:rPr lang="nl-BE" sz="1400" noProof="0" dirty="0" smtClean="0">
                <a:solidFill>
                  <a:srgbClr val="66B715"/>
                </a:solidFill>
              </a:rPr>
              <a:t>een daling van de overlijdenskansen met 20%</a:t>
            </a:r>
            <a:endParaRPr lang="nl-BE" sz="1400" noProof="0" dirty="0">
              <a:solidFill>
                <a:srgbClr val="66B715"/>
              </a:solidFill>
            </a:endParaRPr>
          </a:p>
        </p:txBody>
      </p:sp>
      <p:sp>
        <p:nvSpPr>
          <p:cNvPr id="4" name="Tijdelijke aanduiding voor dianummer 3"/>
          <p:cNvSpPr>
            <a:spLocks noGrp="1"/>
          </p:cNvSpPr>
          <p:nvPr>
            <p:ph type="sldNum" sz="quarter" idx="12"/>
          </p:nvPr>
        </p:nvSpPr>
        <p:spPr/>
        <p:txBody>
          <a:bodyPr/>
          <a:lstStyle/>
          <a:p>
            <a:fld id="{16A869D4-2034-8643-912E-0A1EEDE97DA8}" type="slidenum">
              <a:rPr lang="en-US" smtClean="0"/>
              <a:t>25</a:t>
            </a:fld>
            <a:endParaRPr lang="en-US" dirty="0"/>
          </a:p>
        </p:txBody>
      </p:sp>
    </p:spTree>
    <p:extLst>
      <p:ext uri="{BB962C8B-B14F-4D97-AF65-F5344CB8AC3E}">
        <p14:creationId xmlns:p14="http://schemas.microsoft.com/office/powerpoint/2010/main" val="2731601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412" y="1991762"/>
            <a:ext cx="8210747" cy="4364588"/>
          </a:xfrm>
        </p:spPr>
        <p:txBody>
          <a:bodyPr>
            <a:noAutofit/>
          </a:bodyPr>
          <a:lstStyle/>
          <a:p>
            <a:pPr marL="271463" lvl="1" indent="-271463">
              <a:lnSpc>
                <a:spcPct val="110000"/>
              </a:lnSpc>
            </a:pPr>
            <a:r>
              <a:rPr lang="fr-BE" sz="1600" noProof="0" dirty="0" smtClean="0">
                <a:solidFill>
                  <a:schemeClr val="accent1"/>
                </a:solidFill>
              </a:rPr>
              <a:t>Les différents scénarios sont testés aussi bien sur le bilan national (le cadre de solvabilité belge) que sur le bilan holistique (méthodologie imposée par l’EIOPA).</a:t>
            </a:r>
          </a:p>
          <a:p>
            <a:pPr marL="271463" lvl="1" indent="0">
              <a:lnSpc>
                <a:spcPct val="110000"/>
              </a:lnSpc>
              <a:buNone/>
            </a:pPr>
            <a:r>
              <a:rPr lang="nl-BE" sz="1600" noProof="0" dirty="0" smtClean="0">
                <a:solidFill>
                  <a:srgbClr val="66B715"/>
                </a:solidFill>
              </a:rPr>
              <a:t>De verschillende scenario's worden getest zowel op de nationale balans (de Belgische solvabiliteitskader) als op de holistic balance sheet (de methodiek opgelegd door EIOPA).</a:t>
            </a:r>
          </a:p>
          <a:p>
            <a:pPr marL="271463" lvl="1" indent="0">
              <a:lnSpc>
                <a:spcPct val="110000"/>
              </a:lnSpc>
              <a:buNone/>
            </a:pPr>
            <a:endParaRPr lang="en-GB" sz="1600" dirty="0">
              <a:solidFill>
                <a:srgbClr val="66B715"/>
              </a:solidFill>
            </a:endParaRPr>
          </a:p>
          <a:p>
            <a:pPr marL="271463" lvl="1" indent="-271463">
              <a:lnSpc>
                <a:spcPct val="110000"/>
              </a:lnSpc>
            </a:pPr>
            <a:r>
              <a:rPr lang="fr-BE" sz="1600" noProof="0" dirty="0" smtClean="0">
                <a:solidFill>
                  <a:schemeClr val="accent1"/>
                </a:solidFill>
              </a:rPr>
              <a:t>Le secteur belge des fonds de pension a – en moyenne – bien résisté aux scénarios de stress, d’une part parce qu’il dispose aujourd’hui de réserves suffisantes, d’autre part parce qu’il y a généralement assez de soutien de sponsor </a:t>
            </a:r>
            <a:r>
              <a:rPr lang="fr-BE" sz="1600" dirty="0">
                <a:solidFill>
                  <a:schemeClr val="accent1"/>
                </a:solidFill>
              </a:rPr>
              <a:t>pour faire face aux engagements liés aux taux d’intérêt sans risque.</a:t>
            </a:r>
          </a:p>
          <a:p>
            <a:pPr marL="271463" lvl="1" indent="-271463">
              <a:lnSpc>
                <a:spcPct val="110000"/>
              </a:lnSpc>
            </a:pPr>
            <a:r>
              <a:rPr lang="nl-BE" sz="1600" noProof="0" dirty="0" smtClean="0">
                <a:solidFill>
                  <a:srgbClr val="66B715"/>
                </a:solidFill>
              </a:rPr>
              <a:t>De Belgische pensioenfondssector heeft – gemiddeld genomen – de drie stress scenario's goed doorstaan, enerzijds omdat ze vandaag reeds voldoende buffers aanlegt en anderzijds omdat er meestal voldoende sponsor support is om verplichtingen aan de risicovrije rentevoeten te dragen.</a:t>
            </a:r>
          </a:p>
          <a:p>
            <a:pPr marL="0" lvl="1" indent="0" algn="r">
              <a:lnSpc>
                <a:spcPct val="110000"/>
              </a:lnSpc>
              <a:buNone/>
            </a:pPr>
            <a:r>
              <a:rPr lang="en-GB" sz="1600" b="1" dirty="0">
                <a:solidFill>
                  <a:schemeClr val="accent1"/>
                </a:solidFill>
              </a:rPr>
              <a:t>…/…</a:t>
            </a:r>
          </a:p>
          <a:p>
            <a:pPr marL="1028700" lvl="4" indent="0">
              <a:lnSpc>
                <a:spcPct val="110000"/>
              </a:lnSpc>
              <a:buNone/>
            </a:pPr>
            <a:r>
              <a:rPr lang="fr-BE" sz="1000" noProof="0" dirty="0" smtClean="0">
                <a:solidFill>
                  <a:schemeClr val="accent1"/>
                </a:solidFill>
              </a:rPr>
              <a:t>Site FSMA </a:t>
            </a:r>
            <a:r>
              <a:rPr lang="fr-BE" sz="1000" dirty="0">
                <a:solidFill>
                  <a:schemeClr val="accent1"/>
                </a:solidFill>
              </a:rPr>
              <a:t>: </a:t>
            </a:r>
            <a:r>
              <a:rPr lang="fr-BE" sz="1000" dirty="0">
                <a:solidFill>
                  <a:schemeClr val="accent4"/>
                </a:solidFill>
                <a:hlinkClick r:id="rId2"/>
              </a:rPr>
              <a:t>http://</a:t>
            </a:r>
            <a:r>
              <a:rPr lang="fr-BE" sz="1000" dirty="0" smtClean="0">
                <a:solidFill>
                  <a:schemeClr val="accent4"/>
                </a:solidFill>
                <a:hlinkClick r:id="rId2"/>
              </a:rPr>
              <a:t>www.fsma.be/fr/Site/Repository/press/div/2016/2016-01-26_stresstesting.aspx</a:t>
            </a:r>
            <a:endParaRPr lang="fr-BE" sz="1000" dirty="0" smtClean="0">
              <a:solidFill>
                <a:schemeClr val="accent4"/>
              </a:solidFill>
            </a:endParaRPr>
          </a:p>
          <a:p>
            <a:pPr marL="1028700" lvl="4" indent="0">
              <a:lnSpc>
                <a:spcPct val="110000"/>
              </a:lnSpc>
              <a:buNone/>
            </a:pPr>
            <a:r>
              <a:rPr lang="fr-BE" sz="1000" dirty="0" err="1" smtClean="0">
                <a:solidFill>
                  <a:srgbClr val="66B715"/>
                </a:solidFill>
              </a:rPr>
              <a:t>Website</a:t>
            </a:r>
            <a:r>
              <a:rPr lang="fr-BE" sz="1000" dirty="0" smtClean="0">
                <a:solidFill>
                  <a:srgbClr val="66B715"/>
                </a:solidFill>
              </a:rPr>
              <a:t> </a:t>
            </a:r>
            <a:r>
              <a:rPr lang="fr-BE" sz="1000" dirty="0">
                <a:solidFill>
                  <a:srgbClr val="66B715"/>
                </a:solidFill>
              </a:rPr>
              <a:t>FSMA: </a:t>
            </a:r>
            <a:r>
              <a:rPr lang="fr-BE" sz="1000" dirty="0">
                <a:hlinkClick r:id="rId3"/>
              </a:rPr>
              <a:t>http://</a:t>
            </a:r>
            <a:r>
              <a:rPr lang="fr-BE" sz="1000" dirty="0" smtClean="0">
                <a:hlinkClick r:id="rId3"/>
              </a:rPr>
              <a:t>www.fsma.be/nl/Site/Repository/press/div/2016/2016-01-26_stresstesting.aspx</a:t>
            </a:r>
            <a:endParaRPr lang="nl-BE" sz="1000" noProof="0" dirty="0" smtClean="0"/>
          </a:p>
        </p:txBody>
      </p:sp>
      <p:sp>
        <p:nvSpPr>
          <p:cNvPr id="6" name="Title 1"/>
          <p:cNvSpPr>
            <a:spLocks noGrp="1"/>
          </p:cNvSpPr>
          <p:nvPr>
            <p:ph type="title"/>
          </p:nvPr>
        </p:nvSpPr>
        <p:spPr>
          <a:xfrm>
            <a:off x="980596" y="751438"/>
            <a:ext cx="7864640" cy="1013989"/>
          </a:xfrm>
        </p:spPr>
        <p:txBody>
          <a:bodyPr>
            <a:noAutofit/>
          </a:bodyPr>
          <a:lstStyle/>
          <a:p>
            <a:pPr>
              <a:lnSpc>
                <a:spcPct val="100000"/>
              </a:lnSpc>
            </a:pPr>
            <a:r>
              <a:rPr lang="fr-FR" sz="2400" dirty="0" smtClean="0"/>
              <a:t>Test de résistance EIOPA – les fonds de pension belges</a:t>
            </a:r>
            <a:br>
              <a:rPr lang="fr-FR" sz="2400" dirty="0" smtClean="0"/>
            </a:br>
            <a:r>
              <a:rPr lang="nl-BE" sz="2400" dirty="0" smtClean="0">
                <a:solidFill>
                  <a:srgbClr val="66B715"/>
                </a:solidFill>
              </a:rPr>
              <a:t>EIOPA stress test – Belgische pensioenfondsen</a:t>
            </a:r>
            <a:endParaRPr lang="nl-BE" sz="2400" dirty="0">
              <a:solidFill>
                <a:srgbClr val="66B715"/>
              </a:solidFill>
            </a:endParaRPr>
          </a:p>
        </p:txBody>
      </p:sp>
      <p:sp>
        <p:nvSpPr>
          <p:cNvPr id="2" name="Tijdelijke aanduiding voor dianummer 1"/>
          <p:cNvSpPr>
            <a:spLocks noGrp="1"/>
          </p:cNvSpPr>
          <p:nvPr>
            <p:ph type="sldNum" sz="quarter" idx="12"/>
          </p:nvPr>
        </p:nvSpPr>
        <p:spPr/>
        <p:txBody>
          <a:bodyPr/>
          <a:lstStyle/>
          <a:p>
            <a:fld id="{16A869D4-2034-8643-912E-0A1EEDE97DA8}" type="slidenum">
              <a:rPr lang="en-US" smtClean="0"/>
              <a:t>26</a:t>
            </a:fld>
            <a:endParaRPr lang="en-US" dirty="0"/>
          </a:p>
        </p:txBody>
      </p:sp>
    </p:spTree>
    <p:extLst>
      <p:ext uri="{BB962C8B-B14F-4D97-AF65-F5344CB8AC3E}">
        <p14:creationId xmlns:p14="http://schemas.microsoft.com/office/powerpoint/2010/main" val="3274416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0596" y="1690689"/>
            <a:ext cx="8013576" cy="4665661"/>
          </a:xfrm>
        </p:spPr>
        <p:txBody>
          <a:bodyPr>
            <a:noAutofit/>
          </a:bodyPr>
          <a:lstStyle/>
          <a:p>
            <a:pPr marL="0" lvl="2" indent="0">
              <a:lnSpc>
                <a:spcPct val="110000"/>
              </a:lnSpc>
              <a:buNone/>
            </a:pPr>
            <a:r>
              <a:rPr lang="en-GB" sz="1600" b="1" dirty="0" smtClean="0">
                <a:solidFill>
                  <a:schemeClr val="accent1"/>
                </a:solidFill>
              </a:rPr>
              <a:t>…/…</a:t>
            </a:r>
          </a:p>
          <a:p>
            <a:pPr marL="557212" lvl="2" indent="-285750">
              <a:lnSpc>
                <a:spcPct val="110000"/>
              </a:lnSpc>
              <a:buFont typeface="Courier New" panose="02070309020205020404" pitchFamily="49" charset="0"/>
              <a:buChar char="o"/>
            </a:pPr>
            <a:r>
              <a:rPr lang="fr-BE" sz="1400" noProof="0" dirty="0" smtClean="0">
                <a:solidFill>
                  <a:schemeClr val="accent1"/>
                </a:solidFill>
              </a:rPr>
              <a:t>Par rapport à la méthodologie nationale, les scenarios de stress de l’EIOPA devraient faire chuter le taux de financement de 140%, aujourd’hui, à respectivement 106% et 115%.</a:t>
            </a:r>
          </a:p>
          <a:p>
            <a:pPr marL="533400" lvl="2" indent="0">
              <a:lnSpc>
                <a:spcPct val="110000"/>
              </a:lnSpc>
              <a:buNone/>
            </a:pPr>
            <a:r>
              <a:rPr lang="nl-BE" sz="1400" noProof="0" dirty="0" smtClean="0">
                <a:solidFill>
                  <a:srgbClr val="66B715"/>
                </a:solidFill>
              </a:rPr>
              <a:t>Ten opzicht van de nationale methodiek zouden EIOPA’s stress scenario's de funding ratio die vandaag 140% bedraagt doen dalen naar respectievelijk 106% en 115%.</a:t>
            </a:r>
          </a:p>
          <a:p>
            <a:pPr marL="533400" lvl="2" indent="-261938">
              <a:lnSpc>
                <a:spcPct val="110000"/>
              </a:lnSpc>
            </a:pPr>
            <a:endParaRPr lang="nl-BE" sz="1000" noProof="0" dirty="0" smtClean="0">
              <a:solidFill>
                <a:srgbClr val="66B715"/>
              </a:solidFill>
            </a:endParaRPr>
          </a:p>
          <a:p>
            <a:pPr marL="557212" lvl="2" indent="-285750">
              <a:lnSpc>
                <a:spcPct val="110000"/>
              </a:lnSpc>
              <a:buFont typeface="Courier New" panose="02070309020205020404" pitchFamily="49" charset="0"/>
              <a:buChar char="o"/>
            </a:pPr>
            <a:r>
              <a:rPr lang="fr-BE" sz="1400" dirty="0" smtClean="0">
                <a:solidFill>
                  <a:schemeClr val="accent1"/>
                </a:solidFill>
              </a:rPr>
              <a:t>Le secteur n’est pas sensible aux scénarios </a:t>
            </a:r>
            <a:r>
              <a:rPr lang="fr-BE" sz="1400" dirty="0">
                <a:solidFill>
                  <a:schemeClr val="accent1"/>
                </a:solidFill>
              </a:rPr>
              <a:t>extrêmes « de longévité » du fait qu’une petite partie seulement des engagements de pension est payée sous forme de rentes.</a:t>
            </a:r>
          </a:p>
          <a:p>
            <a:pPr marL="533400" lvl="2" indent="0">
              <a:lnSpc>
                <a:spcPct val="110000"/>
              </a:lnSpc>
              <a:buNone/>
            </a:pPr>
            <a:r>
              <a:rPr lang="nl-BE" sz="1400" noProof="0" dirty="0" smtClean="0">
                <a:solidFill>
                  <a:srgbClr val="66B715"/>
                </a:solidFill>
              </a:rPr>
              <a:t>De sector is niet gevoelig voor extreme “lang leven” scenario's, hetgeen uiteraard te wijten is aan het feit dat er slechts een klein deel van de pensioenverplichtingen in renten wordt uitgekeerd.</a:t>
            </a:r>
          </a:p>
          <a:p>
            <a:pPr marL="533400" lvl="2" indent="0">
              <a:lnSpc>
                <a:spcPct val="110000"/>
              </a:lnSpc>
              <a:buNone/>
            </a:pPr>
            <a:endParaRPr lang="en-GB" sz="1400" dirty="0">
              <a:solidFill>
                <a:srgbClr val="66B715"/>
              </a:solidFill>
            </a:endParaRPr>
          </a:p>
          <a:p>
            <a:pPr marL="271463" lvl="1" indent="-271463">
              <a:lnSpc>
                <a:spcPct val="110000"/>
              </a:lnSpc>
            </a:pPr>
            <a:r>
              <a:rPr lang="fr-BE" sz="1600" noProof="0" dirty="0" smtClean="0">
                <a:solidFill>
                  <a:schemeClr val="accent1"/>
                </a:solidFill>
              </a:rPr>
              <a:t>En ce qui concerne les actifs, les fonds de pension belges sont particulièrement sensibles aux chocs du marché boursier et du secteur de l’immobilier.  Ces investissements constituent d’ailleurs une grande partie (40%) des actifs.</a:t>
            </a:r>
          </a:p>
          <a:p>
            <a:pPr marL="271463" lvl="1" indent="0">
              <a:lnSpc>
                <a:spcPct val="110000"/>
              </a:lnSpc>
              <a:buNone/>
            </a:pPr>
            <a:r>
              <a:rPr lang="nl-BE" sz="1600" noProof="0" dirty="0" smtClean="0">
                <a:solidFill>
                  <a:srgbClr val="66B715"/>
                </a:solidFill>
              </a:rPr>
              <a:t>Aan de activa zijde zijn de Belgische pensioenfondsen vooral gevoelig aan schokken op de aandelenmarkt en in de vastgoedsector. Deze investeringen maken immers een groot deel (40%) van de activa uit.</a:t>
            </a:r>
            <a:endParaRPr lang="nl-BE" sz="1600" noProof="0" dirty="0">
              <a:solidFill>
                <a:srgbClr val="66B715"/>
              </a:solidFill>
            </a:endParaRPr>
          </a:p>
        </p:txBody>
      </p:sp>
      <p:sp>
        <p:nvSpPr>
          <p:cNvPr id="6" name="Title 1"/>
          <p:cNvSpPr>
            <a:spLocks noGrp="1"/>
          </p:cNvSpPr>
          <p:nvPr>
            <p:ph type="title"/>
          </p:nvPr>
        </p:nvSpPr>
        <p:spPr>
          <a:xfrm>
            <a:off x="980596" y="742384"/>
            <a:ext cx="7864640" cy="1023043"/>
          </a:xfrm>
        </p:spPr>
        <p:txBody>
          <a:bodyPr>
            <a:noAutofit/>
          </a:bodyPr>
          <a:lstStyle/>
          <a:p>
            <a:pPr>
              <a:lnSpc>
                <a:spcPct val="100000"/>
              </a:lnSpc>
            </a:pPr>
            <a:r>
              <a:rPr lang="fr-FR" sz="2400" dirty="0" smtClean="0"/>
              <a:t>Test de résistance EIOPA – les fonds de pension belges</a:t>
            </a:r>
            <a:br>
              <a:rPr lang="fr-FR" sz="2400" dirty="0" smtClean="0"/>
            </a:br>
            <a:r>
              <a:rPr lang="nl-BE" sz="2400" dirty="0" smtClean="0">
                <a:solidFill>
                  <a:srgbClr val="66B715"/>
                </a:solidFill>
              </a:rPr>
              <a:t>EIOPA stress test – Belgische pensioenfondsen</a:t>
            </a:r>
            <a:endParaRPr lang="nl-BE" sz="2400" dirty="0">
              <a:solidFill>
                <a:srgbClr val="66B715"/>
              </a:solidFill>
            </a:endParaRPr>
          </a:p>
        </p:txBody>
      </p:sp>
      <p:sp>
        <p:nvSpPr>
          <p:cNvPr id="2" name="Tijdelijke aanduiding voor dianummer 1"/>
          <p:cNvSpPr>
            <a:spLocks noGrp="1"/>
          </p:cNvSpPr>
          <p:nvPr>
            <p:ph type="sldNum" sz="quarter" idx="12"/>
          </p:nvPr>
        </p:nvSpPr>
        <p:spPr/>
        <p:txBody>
          <a:bodyPr/>
          <a:lstStyle/>
          <a:p>
            <a:fld id="{16A869D4-2034-8643-912E-0A1EEDE97DA8}" type="slidenum">
              <a:rPr lang="en-US" smtClean="0"/>
              <a:t>27</a:t>
            </a:fld>
            <a:endParaRPr lang="en-US" dirty="0"/>
          </a:p>
        </p:txBody>
      </p:sp>
    </p:spTree>
    <p:extLst>
      <p:ext uri="{BB962C8B-B14F-4D97-AF65-F5344CB8AC3E}">
        <p14:creationId xmlns:p14="http://schemas.microsoft.com/office/powerpoint/2010/main" val="29302999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596" y="823865"/>
            <a:ext cx="7534754" cy="866824"/>
          </a:xfrm>
        </p:spPr>
        <p:txBody>
          <a:bodyPr>
            <a:normAutofit fontScale="90000"/>
          </a:bodyPr>
          <a:lstStyle/>
          <a:p>
            <a:pPr>
              <a:lnSpc>
                <a:spcPct val="100000"/>
              </a:lnSpc>
            </a:pPr>
            <a:r>
              <a:rPr lang="fr-BE" noProof="0" dirty="0" smtClean="0"/>
              <a:t>Merci de votre attention</a:t>
            </a:r>
            <a:r>
              <a:rPr lang="nl-BE" dirty="0" smtClean="0"/>
              <a:t/>
            </a:r>
            <a:br>
              <a:rPr lang="nl-BE" dirty="0" smtClean="0"/>
            </a:br>
            <a:r>
              <a:rPr lang="nl-BE" dirty="0" smtClean="0">
                <a:solidFill>
                  <a:srgbClr val="66B715"/>
                </a:solidFill>
              </a:rPr>
              <a:t>Dank </a:t>
            </a:r>
            <a:r>
              <a:rPr lang="nl-BE" dirty="0">
                <a:solidFill>
                  <a:srgbClr val="66B715"/>
                </a:solidFill>
              </a:rPr>
              <a:t>voor uw aandacht</a:t>
            </a:r>
          </a:p>
        </p:txBody>
      </p:sp>
      <p:pic>
        <p:nvPicPr>
          <p:cNvPr id="1028" name="Picture 4" descr="http://buzzkenya.com/wp-content/uploads/2014/02/question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7547" y="2616940"/>
            <a:ext cx="3600000" cy="2095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haammaeker.nl/wp-content/uploads/2015/12/Vrag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6362" y="2616940"/>
            <a:ext cx="2101005" cy="2095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20661" y="5674636"/>
            <a:ext cx="2994689" cy="820738"/>
          </a:xfrm>
          <a:prstGeom prst="rect">
            <a:avLst/>
          </a:prstGeom>
        </p:spPr>
        <p:txBody>
          <a:bodyPr wrap="square">
            <a:spAutoFit/>
          </a:bodyPr>
          <a:lstStyle/>
          <a:p>
            <a:pPr>
              <a:spcBef>
                <a:spcPts val="200"/>
              </a:spcBef>
              <a:spcAft>
                <a:spcPts val="0"/>
              </a:spcAft>
            </a:pPr>
            <a:r>
              <a:rPr lang="en-GB" sz="1400" b="1" dirty="0" smtClean="0">
                <a:solidFill>
                  <a:srgbClr val="000099"/>
                </a:solidFill>
                <a:latin typeface="TyfoonSans"/>
                <a:ea typeface="Times New Roman" panose="02020603050405020304" pitchFamily="18" charset="0"/>
                <a:cs typeface="Times New Roman" panose="02020603050405020304" pitchFamily="18" charset="0"/>
              </a:rPr>
              <a:t>PensioPlus vzw/asbl</a:t>
            </a:r>
            <a:endParaRPr lang="nl-BE" sz="1400" b="1" dirty="0" smtClean="0">
              <a:solidFill>
                <a:srgbClr val="000099"/>
              </a:solidFill>
              <a:latin typeface="TyfoonSans"/>
              <a:ea typeface="Times New Roman" panose="02020603050405020304" pitchFamily="18" charset="0"/>
              <a:cs typeface="Times New Roman" panose="02020603050405020304" pitchFamily="18" charset="0"/>
            </a:endParaRPr>
          </a:p>
          <a:p>
            <a:pPr>
              <a:spcBef>
                <a:spcPts val="200"/>
              </a:spcBef>
              <a:spcAft>
                <a:spcPts val="0"/>
              </a:spcAft>
            </a:pPr>
            <a:r>
              <a:rPr lang="nl-BE" sz="1000" dirty="0" smtClean="0">
                <a:solidFill>
                  <a:srgbClr val="000000"/>
                </a:solidFill>
                <a:latin typeface="TyfoonSans"/>
                <a:ea typeface="Times New Roman" panose="02020603050405020304" pitchFamily="18" charset="0"/>
                <a:cs typeface="Times New Roman" panose="02020603050405020304" pitchFamily="18" charset="0"/>
              </a:rPr>
              <a:t>Bd </a:t>
            </a:r>
            <a:r>
              <a:rPr lang="nl-BE" sz="1000" dirty="0">
                <a:solidFill>
                  <a:srgbClr val="000000"/>
                </a:solidFill>
                <a:latin typeface="TyfoonSans"/>
                <a:ea typeface="Times New Roman" panose="02020603050405020304" pitchFamily="18" charset="0"/>
                <a:cs typeface="Times New Roman" panose="02020603050405020304" pitchFamily="18" charset="0"/>
              </a:rPr>
              <a:t>A Reyerslaan 80, 1030 Brussels, </a:t>
            </a:r>
            <a:r>
              <a:rPr lang="nl-BE" sz="1000" dirty="0" smtClean="0">
                <a:solidFill>
                  <a:srgbClr val="000000"/>
                </a:solidFill>
                <a:latin typeface="TyfoonSans"/>
                <a:ea typeface="Times New Roman" panose="02020603050405020304" pitchFamily="18" charset="0"/>
                <a:cs typeface="Times New Roman" panose="02020603050405020304" pitchFamily="18" charset="0"/>
              </a:rPr>
              <a:t>Belgium</a:t>
            </a:r>
            <a:endParaRPr lang="nl-BE" sz="1000" dirty="0" smtClean="0">
              <a:solidFill>
                <a:srgbClr val="67AB3C"/>
              </a:solidFill>
              <a:latin typeface="TyfoonSans"/>
              <a:ea typeface="Times New Roman" panose="02020603050405020304" pitchFamily="18" charset="0"/>
              <a:cs typeface="Times New Roman" panose="02020603050405020304" pitchFamily="18" charset="0"/>
            </a:endParaRPr>
          </a:p>
          <a:p>
            <a:pPr>
              <a:spcBef>
                <a:spcPts val="200"/>
              </a:spcBef>
              <a:spcAft>
                <a:spcPts val="0"/>
              </a:spcAft>
            </a:pPr>
            <a:r>
              <a:rPr lang="nl-BE" sz="1000" dirty="0" smtClean="0">
                <a:solidFill>
                  <a:srgbClr val="000000"/>
                </a:solidFill>
                <a:latin typeface="TyfoonSans"/>
                <a:ea typeface="Times New Roman" panose="02020603050405020304" pitchFamily="18" charset="0"/>
                <a:cs typeface="Times New Roman" panose="02020603050405020304" pitchFamily="18" charset="0"/>
              </a:rPr>
              <a:t>T</a:t>
            </a:r>
            <a:r>
              <a:rPr lang="nl-BE" sz="1000" dirty="0">
                <a:solidFill>
                  <a:srgbClr val="000000"/>
                </a:solidFill>
                <a:latin typeface="TyfoonSans"/>
                <a:ea typeface="Times New Roman" panose="02020603050405020304" pitchFamily="18" charset="0"/>
                <a:cs typeface="Times New Roman" panose="02020603050405020304" pitchFamily="18" charset="0"/>
              </a:rPr>
              <a:t>: +32 (0)2 706 85 45</a:t>
            </a:r>
            <a:r>
              <a:rPr lang="nl-BE" sz="1000" dirty="0">
                <a:latin typeface="TyfoonSans"/>
                <a:ea typeface="Times New Roman" panose="02020603050405020304" pitchFamily="18" charset="0"/>
                <a:cs typeface="Times New Roman" panose="02020603050405020304" pitchFamily="18" charset="0"/>
              </a:rPr>
              <a:t> </a:t>
            </a:r>
            <a:r>
              <a:rPr lang="nl-BE" sz="1000" dirty="0">
                <a:solidFill>
                  <a:srgbClr val="67AB3C"/>
                </a:solidFill>
                <a:latin typeface="TyfoonSans"/>
                <a:ea typeface="Times New Roman" panose="02020603050405020304" pitchFamily="18" charset="0"/>
                <a:cs typeface="Times New Roman" panose="02020603050405020304" pitchFamily="18" charset="0"/>
              </a:rPr>
              <a:t>| </a:t>
            </a:r>
            <a:r>
              <a:rPr lang="nl-BE" sz="1000" dirty="0">
                <a:solidFill>
                  <a:srgbClr val="000000"/>
                </a:solidFill>
                <a:latin typeface="TyfoonSans"/>
                <a:ea typeface="Times New Roman" panose="02020603050405020304" pitchFamily="18" charset="0"/>
                <a:cs typeface="Times New Roman" panose="02020603050405020304" pitchFamily="18" charset="0"/>
              </a:rPr>
              <a:t>F: +32 (0)2 706 85 44</a:t>
            </a:r>
            <a:r>
              <a:rPr lang="nl-BE" sz="1000" dirty="0">
                <a:latin typeface="TyfoonSans"/>
                <a:ea typeface="Times New Roman" panose="02020603050405020304" pitchFamily="18" charset="0"/>
                <a:cs typeface="Times New Roman" panose="02020603050405020304" pitchFamily="18" charset="0"/>
              </a:rPr>
              <a:t> </a:t>
            </a:r>
          </a:p>
          <a:p>
            <a:r>
              <a:rPr lang="fr-BE" sz="1000" u="sng" dirty="0">
                <a:solidFill>
                  <a:srgbClr val="0000FF"/>
                </a:solidFill>
                <a:latin typeface="TyfoonSans"/>
                <a:ea typeface="Times New Roman" panose="02020603050405020304" pitchFamily="18" charset="0"/>
                <a:cs typeface="Times New Roman" panose="02020603050405020304" pitchFamily="18" charset="0"/>
                <a:hlinkClick r:id="rId5"/>
              </a:rPr>
              <a:t>info @pensioplus.be</a:t>
            </a:r>
            <a:r>
              <a:rPr lang="fr-BE" sz="1000" dirty="0">
                <a:latin typeface="TyfoonSans"/>
                <a:ea typeface="Times New Roman" panose="02020603050405020304" pitchFamily="18" charset="0"/>
                <a:cs typeface="Times New Roman" panose="02020603050405020304" pitchFamily="18" charset="0"/>
              </a:rPr>
              <a:t> </a:t>
            </a:r>
            <a:r>
              <a:rPr lang="fr-BE" sz="1000" dirty="0">
                <a:solidFill>
                  <a:srgbClr val="67AB3C"/>
                </a:solidFill>
                <a:latin typeface="TyfoonSans"/>
                <a:ea typeface="Times New Roman" panose="02020603050405020304" pitchFamily="18" charset="0"/>
                <a:cs typeface="Times New Roman" panose="02020603050405020304" pitchFamily="18" charset="0"/>
              </a:rPr>
              <a:t>| </a:t>
            </a:r>
            <a:r>
              <a:rPr lang="fr-BE" sz="1000" u="sng" dirty="0">
                <a:solidFill>
                  <a:srgbClr val="000000"/>
                </a:solidFill>
                <a:latin typeface="TyfoonSans"/>
                <a:ea typeface="Times New Roman" panose="02020603050405020304" pitchFamily="18" charset="0"/>
                <a:cs typeface="Times New Roman" panose="02020603050405020304" pitchFamily="18" charset="0"/>
                <a:hlinkClick r:id="rId6"/>
              </a:rPr>
              <a:t>http://www.pensioplus.be</a:t>
            </a:r>
            <a:endParaRPr lang="nl-BE" sz="1000" dirty="0">
              <a:latin typeface="TyfoonSans"/>
            </a:endParaRPr>
          </a:p>
        </p:txBody>
      </p:sp>
      <p:sp>
        <p:nvSpPr>
          <p:cNvPr id="3" name="Tijdelijke aanduiding voor dianummer 2"/>
          <p:cNvSpPr>
            <a:spLocks noGrp="1"/>
          </p:cNvSpPr>
          <p:nvPr>
            <p:ph type="sldNum" sz="quarter" idx="12"/>
          </p:nvPr>
        </p:nvSpPr>
        <p:spPr/>
        <p:txBody>
          <a:bodyPr/>
          <a:lstStyle/>
          <a:p>
            <a:fld id="{16A869D4-2034-8643-912E-0A1EEDE97DA8}" type="slidenum">
              <a:rPr lang="en-US" smtClean="0"/>
              <a:t>28</a:t>
            </a:fld>
            <a:endParaRPr lang="en-US" dirty="0"/>
          </a:p>
        </p:txBody>
      </p:sp>
    </p:spTree>
    <p:extLst>
      <p:ext uri="{BB962C8B-B14F-4D97-AF65-F5344CB8AC3E}">
        <p14:creationId xmlns:p14="http://schemas.microsoft.com/office/powerpoint/2010/main" val="1341015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841" y="3577062"/>
            <a:ext cx="7920318" cy="2006228"/>
          </a:xfrm>
        </p:spPr>
        <p:txBody>
          <a:bodyPr>
            <a:normAutofit/>
          </a:bodyPr>
          <a:lstStyle/>
          <a:p>
            <a:r>
              <a:rPr lang="en-GB" dirty="0" smtClean="0">
                <a:latin typeface="TyfoonSans XBold" panose="02000506050000020004" pitchFamily="50" charset="0"/>
              </a:rPr>
              <a:t>Van BVPI naar PensioPlus</a:t>
            </a:r>
            <a:br>
              <a:rPr lang="en-GB" dirty="0" smtClean="0">
                <a:latin typeface="TyfoonSans XBold" panose="02000506050000020004" pitchFamily="50" charset="0"/>
              </a:rPr>
            </a:br>
            <a:r>
              <a:rPr lang="en-GB" dirty="0" smtClean="0">
                <a:latin typeface="TyfoonSans XBold" panose="02000506050000020004" pitchFamily="50" charset="0"/>
              </a:rPr>
              <a:t>De l’ABIP vers PensioPlus</a:t>
            </a:r>
            <a:endParaRPr lang="en-US" dirty="0">
              <a:latin typeface="TyfoonSans XBold" panose="02000506050000020004" pitchFamily="50" charset="0"/>
            </a:endParaRPr>
          </a:p>
        </p:txBody>
      </p:sp>
      <p:sp>
        <p:nvSpPr>
          <p:cNvPr id="7" name="Subtitle 2"/>
          <p:cNvSpPr>
            <a:spLocks noGrp="1"/>
          </p:cNvSpPr>
          <p:nvPr>
            <p:ph type="subTitle" idx="1"/>
          </p:nvPr>
        </p:nvSpPr>
        <p:spPr>
          <a:xfrm>
            <a:off x="4158793" y="6082420"/>
            <a:ext cx="4884110" cy="676968"/>
          </a:xfrm>
        </p:spPr>
        <p:txBody>
          <a:bodyPr>
            <a:normAutofit fontScale="92500" lnSpcReduction="20000"/>
          </a:bodyPr>
          <a:lstStyle/>
          <a:p>
            <a:pPr algn="r"/>
            <a:r>
              <a:rPr lang="en-US" sz="3000" dirty="0" smtClean="0">
                <a:solidFill>
                  <a:schemeClr val="accent1"/>
                </a:solidFill>
                <a:latin typeface="TyfoonSans XBold" panose="02000506050000020004" pitchFamily="50" charset="0"/>
              </a:rPr>
              <a:t>04/02/2016</a:t>
            </a:r>
          </a:p>
          <a:p>
            <a:pPr algn="r"/>
            <a:r>
              <a:rPr lang="en-US" sz="1400" dirty="0" smtClean="0">
                <a:solidFill>
                  <a:schemeClr val="accent1"/>
                </a:solidFill>
                <a:latin typeface="TyfoonSans XBold" panose="02000506050000020004" pitchFamily="50" charset="0"/>
              </a:rPr>
              <a:t>PERSCONFERENTIE/RENCONTRE DE PRESSE</a:t>
            </a:r>
            <a:endParaRPr lang="en-US" sz="1400" dirty="0">
              <a:solidFill>
                <a:schemeClr val="accent1"/>
              </a:solidFill>
              <a:latin typeface="TyfoonSans XBold" panose="02000506050000020004" pitchFamily="50" charset="0"/>
            </a:endParaRPr>
          </a:p>
        </p:txBody>
      </p:sp>
    </p:spTree>
    <p:extLst>
      <p:ext uri="{BB962C8B-B14F-4D97-AF65-F5344CB8AC3E}">
        <p14:creationId xmlns:p14="http://schemas.microsoft.com/office/powerpoint/2010/main" val="3983012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595" y="851026"/>
            <a:ext cx="7991389" cy="414840"/>
          </a:xfrm>
        </p:spPr>
        <p:txBody>
          <a:bodyPr>
            <a:noAutofit/>
          </a:bodyPr>
          <a:lstStyle/>
          <a:p>
            <a:r>
              <a:rPr lang="en-GB" sz="2800" dirty="0" smtClean="0"/>
              <a:t>Van/</a:t>
            </a:r>
            <a:r>
              <a:rPr lang="en-GB" sz="2800" dirty="0" smtClean="0">
                <a:solidFill>
                  <a:srgbClr val="4CC10B"/>
                </a:solidFill>
              </a:rPr>
              <a:t>de</a:t>
            </a:r>
            <a:r>
              <a:rPr lang="en-GB" sz="2800" dirty="0" smtClean="0"/>
              <a:t> BVPI–</a:t>
            </a:r>
            <a:r>
              <a:rPr lang="en-GB" sz="2800" dirty="0" smtClean="0">
                <a:solidFill>
                  <a:srgbClr val="4CC10B"/>
                </a:solidFill>
              </a:rPr>
              <a:t>ABIP</a:t>
            </a:r>
            <a:r>
              <a:rPr lang="en-GB" sz="2800" dirty="0" smtClean="0"/>
              <a:t>-BAPI </a:t>
            </a:r>
            <a:r>
              <a:rPr lang="nl-BE" sz="2800" dirty="0" smtClean="0"/>
              <a:t>naar</a:t>
            </a:r>
            <a:r>
              <a:rPr lang="en-GB" sz="2800" dirty="0" smtClean="0"/>
              <a:t>/</a:t>
            </a:r>
            <a:r>
              <a:rPr lang="fr-BE" sz="2800" dirty="0" smtClean="0">
                <a:solidFill>
                  <a:srgbClr val="4CC10B"/>
                </a:solidFill>
              </a:rPr>
              <a:t>vers</a:t>
            </a:r>
            <a:r>
              <a:rPr lang="en-GB" sz="2800" dirty="0" smtClean="0"/>
              <a:t> PensioPlus</a:t>
            </a:r>
            <a:endParaRPr lang="nl-BE" sz="2800" dirty="0"/>
          </a:p>
        </p:txBody>
      </p:sp>
      <p:pic>
        <p:nvPicPr>
          <p:cNvPr id="1026" name="Picture 2" descr="Picture1"/>
          <p:cNvPicPr>
            <a:picLocks noChangeAspect="1" noChangeArrowheads="1"/>
          </p:cNvPicPr>
          <p:nvPr/>
        </p:nvPicPr>
        <p:blipFill>
          <a:blip r:embed="rId2">
            <a:extLst>
              <a:ext uri="{28A0092B-C50C-407E-A947-70E740481C1C}">
                <a14:useLocalDpi xmlns:a14="http://schemas.microsoft.com/office/drawing/2010/main" val="0"/>
              </a:ext>
            </a:extLst>
          </a:blip>
          <a:srcRect l="21181" t="16319" r="20520" b="23599"/>
          <a:stretch>
            <a:fillRect/>
          </a:stretch>
        </p:blipFill>
        <p:spPr bwMode="auto">
          <a:xfrm>
            <a:off x="895546" y="1558418"/>
            <a:ext cx="232245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inhoud 2"/>
          <p:cNvSpPr>
            <a:spLocks noGrp="1"/>
          </p:cNvSpPr>
          <p:nvPr>
            <p:ph idx="1"/>
          </p:nvPr>
        </p:nvSpPr>
        <p:spPr>
          <a:xfrm>
            <a:off x="3847723" y="1558418"/>
            <a:ext cx="5003666" cy="1800000"/>
          </a:xfrm>
        </p:spPr>
        <p:txBody>
          <a:bodyPr>
            <a:noAutofit/>
          </a:bodyPr>
          <a:lstStyle/>
          <a:p>
            <a:pPr marL="271463" lvl="1" indent="-271463">
              <a:lnSpc>
                <a:spcPct val="110000"/>
              </a:lnSpc>
            </a:pPr>
            <a:r>
              <a:rPr lang="fr-BE" sz="1800" noProof="0" dirty="0" smtClean="0">
                <a:solidFill>
                  <a:schemeClr val="accent1"/>
                </a:solidFill>
              </a:rPr>
              <a:t>3 </a:t>
            </a:r>
            <a:r>
              <a:rPr lang="nl-BE" sz="1800" dirty="0" smtClean="0">
                <a:solidFill>
                  <a:schemeClr val="accent1"/>
                </a:solidFill>
              </a:rPr>
              <a:t>talen</a:t>
            </a:r>
            <a:r>
              <a:rPr lang="fr-BE" sz="1800" noProof="0" dirty="0" smtClean="0">
                <a:solidFill>
                  <a:schemeClr val="accent1"/>
                </a:solidFill>
              </a:rPr>
              <a:t>/</a:t>
            </a:r>
            <a:r>
              <a:rPr lang="fr-BE" sz="1800" noProof="0" dirty="0" smtClean="0">
                <a:solidFill>
                  <a:srgbClr val="4CC10B"/>
                </a:solidFill>
              </a:rPr>
              <a:t>langues</a:t>
            </a:r>
            <a:r>
              <a:rPr lang="fr-BE" sz="1800" noProof="0" dirty="0" smtClean="0">
                <a:solidFill>
                  <a:schemeClr val="accent1"/>
                </a:solidFill>
              </a:rPr>
              <a:t>, 3 </a:t>
            </a:r>
            <a:r>
              <a:rPr lang="nl-BE" sz="1800" dirty="0" smtClean="0">
                <a:solidFill>
                  <a:schemeClr val="accent1"/>
                </a:solidFill>
              </a:rPr>
              <a:t>afkortingen</a:t>
            </a:r>
            <a:r>
              <a:rPr lang="fr-BE" sz="1800" noProof="0" dirty="0" smtClean="0">
                <a:solidFill>
                  <a:schemeClr val="accent1"/>
                </a:solidFill>
              </a:rPr>
              <a:t>/</a:t>
            </a:r>
            <a:r>
              <a:rPr lang="fr-BE" sz="1800" dirty="0" smtClean="0">
                <a:solidFill>
                  <a:srgbClr val="4CC10B"/>
                </a:solidFill>
              </a:rPr>
              <a:t>abréviations</a:t>
            </a:r>
          </a:p>
          <a:p>
            <a:pPr marL="271463" lvl="1" indent="-271463">
              <a:lnSpc>
                <a:spcPct val="110000"/>
              </a:lnSpc>
            </a:pPr>
            <a:r>
              <a:rPr lang="fr-BE" sz="1800" dirty="0" smtClean="0">
                <a:solidFill>
                  <a:schemeClr val="accent1"/>
                </a:solidFill>
              </a:rPr>
              <a:t>Betekenis/</a:t>
            </a:r>
            <a:r>
              <a:rPr lang="fr-BE" sz="1800" dirty="0" smtClean="0">
                <a:solidFill>
                  <a:srgbClr val="4CC10B"/>
                </a:solidFill>
              </a:rPr>
              <a:t>signification</a:t>
            </a:r>
            <a:r>
              <a:rPr lang="fr-BE" sz="1800" dirty="0" smtClean="0">
                <a:solidFill>
                  <a:schemeClr val="accent1"/>
                </a:solidFill>
              </a:rPr>
              <a:t> logo?</a:t>
            </a:r>
          </a:p>
          <a:p>
            <a:pPr marL="271463" lvl="1" indent="-271463">
              <a:lnSpc>
                <a:spcPct val="110000"/>
              </a:lnSpc>
            </a:pPr>
            <a:r>
              <a:rPr lang="fr-BE" sz="1800" dirty="0">
                <a:solidFill>
                  <a:schemeClr val="accent1"/>
                </a:solidFill>
              </a:rPr>
              <a:t>o</a:t>
            </a:r>
            <a:r>
              <a:rPr lang="fr-BE" sz="1800" dirty="0" smtClean="0">
                <a:solidFill>
                  <a:schemeClr val="accent1"/>
                </a:solidFill>
              </a:rPr>
              <a:t>uderwetse look &amp; feel </a:t>
            </a:r>
            <a:r>
              <a:rPr lang="fr-BE" sz="1800" dirty="0" smtClean="0">
                <a:solidFill>
                  <a:srgbClr val="4CC10B"/>
                </a:solidFill>
              </a:rPr>
              <a:t>désuet</a:t>
            </a:r>
          </a:p>
          <a:p>
            <a:pPr marL="271463" lvl="1" indent="-271463">
              <a:lnSpc>
                <a:spcPct val="110000"/>
              </a:lnSpc>
            </a:pPr>
            <a:r>
              <a:rPr lang="nl-BE" sz="1800" dirty="0" smtClean="0">
                <a:solidFill>
                  <a:schemeClr val="accent1"/>
                </a:solidFill>
              </a:rPr>
              <a:t>weinig aantrekkelijke huisstijl</a:t>
            </a:r>
            <a:r>
              <a:rPr lang="fr-BE" sz="1800" dirty="0" smtClean="0">
                <a:solidFill>
                  <a:schemeClr val="accent1"/>
                </a:solidFill>
              </a:rPr>
              <a:t/>
            </a:r>
            <a:br>
              <a:rPr lang="fr-BE" sz="1800" dirty="0" smtClean="0">
                <a:solidFill>
                  <a:schemeClr val="accent1"/>
                </a:solidFill>
              </a:rPr>
            </a:br>
            <a:r>
              <a:rPr lang="fr-BE" sz="1800" dirty="0" smtClean="0">
                <a:solidFill>
                  <a:srgbClr val="4CC10B"/>
                </a:solidFill>
              </a:rPr>
              <a:t>identité visuelle peu attrayante</a:t>
            </a:r>
          </a:p>
          <a:p>
            <a:pPr marL="271463" lvl="1" indent="-271463">
              <a:lnSpc>
                <a:spcPct val="110000"/>
              </a:lnSpc>
            </a:pPr>
            <a:endParaRPr lang="fr-BE" dirty="0" smtClean="0">
              <a:solidFill>
                <a:schemeClr val="accent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054" y="5404918"/>
            <a:ext cx="4270336" cy="1118953"/>
          </a:xfrm>
          <a:prstGeom prst="rect">
            <a:avLst/>
          </a:prstGeom>
        </p:spPr>
      </p:pic>
      <p:sp>
        <p:nvSpPr>
          <p:cNvPr id="8" name="Tijdelijke aanduiding voor inhoud 2"/>
          <p:cNvSpPr txBox="1">
            <a:spLocks/>
          </p:cNvSpPr>
          <p:nvPr/>
        </p:nvSpPr>
        <p:spPr>
          <a:xfrm>
            <a:off x="895546" y="4472412"/>
            <a:ext cx="3685507" cy="205146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400" kern="1200">
                <a:solidFill>
                  <a:schemeClr val="tx1"/>
                </a:solidFill>
                <a:latin typeface="TyfoonSans SemiBold" panose="02000506050000020004" pitchFamily="50" charset="0"/>
                <a:ea typeface="+mn-ea"/>
                <a:cs typeface="+mn-cs"/>
              </a:defRPr>
            </a:lvl1pPr>
            <a:lvl2pPr marL="514350" indent="-171450" algn="l" defTabSz="685800" rtl="0" eaLnBrk="1" latinLnBrk="0" hangingPunct="1">
              <a:lnSpc>
                <a:spcPct val="90000"/>
              </a:lnSpc>
              <a:spcBef>
                <a:spcPts val="375"/>
              </a:spcBef>
              <a:buFont typeface="Arial"/>
              <a:buChar char="•"/>
              <a:defRPr sz="2000" kern="1200">
                <a:solidFill>
                  <a:schemeClr val="tx1"/>
                </a:solidFill>
                <a:latin typeface="TyfoonSans SemiBold" panose="02000506050000020004" pitchFamily="50" charset="0"/>
                <a:ea typeface="+mn-ea"/>
                <a:cs typeface="+mn-cs"/>
              </a:defRPr>
            </a:lvl2pPr>
            <a:lvl3pPr marL="857250" indent="-171450" algn="l" defTabSz="685800" rtl="0" eaLnBrk="1" latinLnBrk="0" hangingPunct="1">
              <a:lnSpc>
                <a:spcPct val="90000"/>
              </a:lnSpc>
              <a:spcBef>
                <a:spcPts val="375"/>
              </a:spcBef>
              <a:buFont typeface="Arial"/>
              <a:buChar char="•"/>
              <a:defRPr sz="1800" kern="1200">
                <a:solidFill>
                  <a:schemeClr val="tx1"/>
                </a:solidFill>
                <a:latin typeface="TyfoonSans SemiBold" panose="02000506050000020004" pitchFamily="50" charset="0"/>
                <a:ea typeface="+mn-ea"/>
                <a:cs typeface="+mn-cs"/>
              </a:defRPr>
            </a:lvl3pPr>
            <a:lvl4pPr marL="1200150" indent="-171450" algn="l" defTabSz="685800" rtl="0" eaLnBrk="1" latinLnBrk="0" hangingPunct="1">
              <a:lnSpc>
                <a:spcPct val="90000"/>
              </a:lnSpc>
              <a:spcBef>
                <a:spcPts val="375"/>
              </a:spcBef>
              <a:buFont typeface="Arial"/>
              <a:buChar char="•"/>
              <a:defRPr sz="1600" kern="1200">
                <a:solidFill>
                  <a:schemeClr val="tx1"/>
                </a:solidFill>
                <a:latin typeface="TyfoonSans SemiBold" panose="02000506050000020004" pitchFamily="50" charset="0"/>
                <a:ea typeface="+mn-ea"/>
                <a:cs typeface="+mn-cs"/>
              </a:defRPr>
            </a:lvl4pPr>
            <a:lvl5pPr marL="1543050" indent="-171450" algn="l" defTabSz="685800" rtl="0" eaLnBrk="1" latinLnBrk="0" hangingPunct="1">
              <a:lnSpc>
                <a:spcPct val="90000"/>
              </a:lnSpc>
              <a:spcBef>
                <a:spcPts val="375"/>
              </a:spcBef>
              <a:buFont typeface="Arial"/>
              <a:buChar char="•"/>
              <a:defRPr sz="1400" kern="1200">
                <a:solidFill>
                  <a:schemeClr val="tx1"/>
                </a:solidFill>
                <a:latin typeface="TyfoonSans SemiBold" panose="02000506050000020004" pitchFamily="50"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271463" lvl="1" indent="-271463">
              <a:lnSpc>
                <a:spcPct val="110000"/>
              </a:lnSpc>
            </a:pPr>
            <a:r>
              <a:rPr lang="fr-BE" sz="1800" dirty="0" smtClean="0">
                <a:solidFill>
                  <a:schemeClr val="accent1"/>
                </a:solidFill>
              </a:rPr>
              <a:t>1 </a:t>
            </a:r>
            <a:r>
              <a:rPr lang="nl-BE" sz="1800" dirty="0" smtClean="0">
                <a:solidFill>
                  <a:schemeClr val="accent1"/>
                </a:solidFill>
              </a:rPr>
              <a:t>naam</a:t>
            </a:r>
            <a:r>
              <a:rPr lang="fr-BE" sz="1800" dirty="0" smtClean="0">
                <a:solidFill>
                  <a:schemeClr val="accent1"/>
                </a:solidFill>
              </a:rPr>
              <a:t>/</a:t>
            </a:r>
            <a:r>
              <a:rPr lang="fr-BE" sz="1800" dirty="0" smtClean="0">
                <a:solidFill>
                  <a:srgbClr val="4CC10B"/>
                </a:solidFill>
              </a:rPr>
              <a:t>nom</a:t>
            </a:r>
            <a:r>
              <a:rPr lang="fr-BE" sz="1800" dirty="0" smtClean="0">
                <a:solidFill>
                  <a:schemeClr val="accent1"/>
                </a:solidFill>
              </a:rPr>
              <a:t> </a:t>
            </a:r>
            <a:r>
              <a:rPr lang="fr-BE" sz="1800" dirty="0">
                <a:solidFill>
                  <a:schemeClr val="accent1"/>
                </a:solidFill>
              </a:rPr>
              <a:t>in/</a:t>
            </a:r>
            <a:r>
              <a:rPr lang="fr-BE" sz="1800" dirty="0">
                <a:solidFill>
                  <a:srgbClr val="4CC10B"/>
                </a:solidFill>
              </a:rPr>
              <a:t>en</a:t>
            </a:r>
            <a:r>
              <a:rPr lang="fr-BE" sz="1800" dirty="0" smtClean="0">
                <a:solidFill>
                  <a:schemeClr val="accent1"/>
                </a:solidFill>
              </a:rPr>
              <a:t> Nl/Fr/Du/Eng</a:t>
            </a:r>
          </a:p>
          <a:p>
            <a:pPr marL="271463" lvl="1" indent="-271463">
              <a:lnSpc>
                <a:spcPct val="110000"/>
              </a:lnSpc>
            </a:pPr>
            <a:r>
              <a:rPr lang="nl-BE" sz="1800" dirty="0" smtClean="0">
                <a:solidFill>
                  <a:schemeClr val="accent1"/>
                </a:solidFill>
              </a:rPr>
              <a:t>Nieuw</a:t>
            </a:r>
            <a:r>
              <a:rPr lang="fr-BE" sz="1800" dirty="0" smtClean="0">
                <a:solidFill>
                  <a:schemeClr val="accent1"/>
                </a:solidFill>
              </a:rPr>
              <a:t>/</a:t>
            </a:r>
            <a:r>
              <a:rPr lang="fr-BE" sz="1800" dirty="0" smtClean="0">
                <a:solidFill>
                  <a:srgbClr val="4CC10B"/>
                </a:solidFill>
              </a:rPr>
              <a:t>nouveau</a:t>
            </a:r>
            <a:r>
              <a:rPr lang="fr-BE" sz="1800" dirty="0" smtClean="0">
                <a:solidFill>
                  <a:schemeClr val="accent1"/>
                </a:solidFill>
              </a:rPr>
              <a:t> logo</a:t>
            </a:r>
            <a:endParaRPr lang="fr-BE" sz="1800" dirty="0">
              <a:solidFill>
                <a:schemeClr val="accent1"/>
              </a:solidFill>
            </a:endParaRPr>
          </a:p>
          <a:p>
            <a:pPr marL="271463" lvl="1" indent="-271463">
              <a:lnSpc>
                <a:spcPct val="110000"/>
              </a:lnSpc>
            </a:pPr>
            <a:r>
              <a:rPr lang="nl-BE" sz="1800" dirty="0" smtClean="0">
                <a:solidFill>
                  <a:schemeClr val="accent1"/>
                </a:solidFill>
              </a:rPr>
              <a:t>Slagzin</a:t>
            </a:r>
            <a:r>
              <a:rPr lang="fr-BE" sz="1800" dirty="0" smtClean="0">
                <a:solidFill>
                  <a:schemeClr val="accent1"/>
                </a:solidFill>
              </a:rPr>
              <a:t>/</a:t>
            </a:r>
            <a:r>
              <a:rPr lang="fr-BE" sz="1800" dirty="0" smtClean="0">
                <a:solidFill>
                  <a:srgbClr val="4CC10B"/>
                </a:solidFill>
              </a:rPr>
              <a:t>devise</a:t>
            </a:r>
          </a:p>
          <a:p>
            <a:pPr marL="271463" lvl="1" indent="-271463">
              <a:lnSpc>
                <a:spcPct val="110000"/>
              </a:lnSpc>
            </a:pPr>
            <a:r>
              <a:rPr lang="nl-BE" sz="1800" dirty="0" smtClean="0">
                <a:solidFill>
                  <a:schemeClr val="accent1"/>
                </a:solidFill>
              </a:rPr>
              <a:t>nieuwe huisstijl</a:t>
            </a:r>
            <a:r>
              <a:rPr lang="fr-BE" sz="1800" dirty="0" smtClean="0">
                <a:solidFill>
                  <a:schemeClr val="accent1"/>
                </a:solidFill>
              </a:rPr>
              <a:t/>
            </a:r>
            <a:br>
              <a:rPr lang="fr-BE" sz="1800" dirty="0" smtClean="0">
                <a:solidFill>
                  <a:schemeClr val="accent1"/>
                </a:solidFill>
              </a:rPr>
            </a:br>
            <a:r>
              <a:rPr lang="fr-BE" sz="1800" dirty="0" smtClean="0">
                <a:solidFill>
                  <a:srgbClr val="4CC10B"/>
                </a:solidFill>
              </a:rPr>
              <a:t>nouvelle identité visuelle</a:t>
            </a:r>
          </a:p>
          <a:p>
            <a:pPr marL="271463" lvl="1" indent="-271463">
              <a:lnSpc>
                <a:spcPct val="110000"/>
              </a:lnSpc>
            </a:pPr>
            <a:r>
              <a:rPr lang="nl-BE" sz="1800" dirty="0" smtClean="0">
                <a:solidFill>
                  <a:schemeClr val="accent1"/>
                </a:solidFill>
              </a:rPr>
              <a:t>Nieuwe</a:t>
            </a:r>
            <a:r>
              <a:rPr lang="fr-BE" sz="1800" dirty="0" smtClean="0">
                <a:solidFill>
                  <a:schemeClr val="accent1"/>
                </a:solidFill>
              </a:rPr>
              <a:t>/</a:t>
            </a:r>
            <a:r>
              <a:rPr lang="fr-BE" sz="1800" dirty="0" smtClean="0">
                <a:solidFill>
                  <a:srgbClr val="4CC10B"/>
                </a:solidFill>
              </a:rPr>
              <a:t>nouveau</a:t>
            </a:r>
            <a:r>
              <a:rPr lang="fr-BE" sz="1800" dirty="0" smtClean="0">
                <a:solidFill>
                  <a:schemeClr val="accent1"/>
                </a:solidFill>
              </a:rPr>
              <a:t> website</a:t>
            </a:r>
            <a:endParaRPr lang="fr-BE" dirty="0" smtClean="0">
              <a:solidFill>
                <a:schemeClr val="accent1"/>
              </a:solidFill>
            </a:endParaRPr>
          </a:p>
        </p:txBody>
      </p:sp>
      <p:sp>
        <p:nvSpPr>
          <p:cNvPr id="7" name="Down Arrow Callout 6"/>
          <p:cNvSpPr/>
          <p:nvPr/>
        </p:nvSpPr>
        <p:spPr>
          <a:xfrm>
            <a:off x="4581054" y="3440317"/>
            <a:ext cx="4270336" cy="1666474"/>
          </a:xfrm>
          <a:prstGeom prst="downArrowCallout">
            <a:avLst/>
          </a:prstGeom>
          <a:solidFill>
            <a:srgbClr val="4CC10B">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lvl="1" indent="-271463" algn="ctr">
              <a:lnSpc>
                <a:spcPct val="110000"/>
              </a:lnSpc>
            </a:pPr>
            <a:r>
              <a:rPr lang="fr-BE" sz="2000" b="1" dirty="0" smtClean="0">
                <a:solidFill>
                  <a:srgbClr val="000099"/>
                </a:solidFill>
                <a:latin typeface="TyfoonSans"/>
              </a:rPr>
              <a:t>TIJD VOOR REBRANDING</a:t>
            </a:r>
          </a:p>
          <a:p>
            <a:pPr marL="271463" lvl="1" indent="-271463" algn="ctr">
              <a:lnSpc>
                <a:spcPct val="110000"/>
              </a:lnSpc>
            </a:pPr>
            <a:r>
              <a:rPr lang="fr-BE" sz="2000" b="1" dirty="0" smtClean="0">
                <a:solidFill>
                  <a:srgbClr val="000099"/>
                </a:solidFill>
                <a:latin typeface="TyfoonSans"/>
              </a:rPr>
              <a:t>IL EST TEMPS DE CHANGER</a:t>
            </a:r>
            <a:endParaRPr lang="fr-BE" sz="2000" b="1" dirty="0">
              <a:solidFill>
                <a:srgbClr val="000099"/>
              </a:solidFill>
              <a:latin typeface="TyfoonSans"/>
            </a:endParaRPr>
          </a:p>
        </p:txBody>
      </p:sp>
      <p:sp>
        <p:nvSpPr>
          <p:cNvPr id="3" name="Tijdelijke aanduiding voor dianummer 2"/>
          <p:cNvSpPr>
            <a:spLocks noGrp="1"/>
          </p:cNvSpPr>
          <p:nvPr>
            <p:ph type="sldNum" sz="quarter" idx="12"/>
          </p:nvPr>
        </p:nvSpPr>
        <p:spPr/>
        <p:txBody>
          <a:bodyPr/>
          <a:lstStyle/>
          <a:p>
            <a:fld id="{16A869D4-2034-8643-912E-0A1EEDE97DA8}" type="slidenum">
              <a:rPr lang="en-US" smtClean="0"/>
              <a:t>4</a:t>
            </a:fld>
            <a:endParaRPr lang="en-US" dirty="0"/>
          </a:p>
        </p:txBody>
      </p:sp>
    </p:spTree>
    <p:extLst>
      <p:ext uri="{BB962C8B-B14F-4D97-AF65-F5344CB8AC3E}">
        <p14:creationId xmlns:p14="http://schemas.microsoft.com/office/powerpoint/2010/main" val="3274763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PensioPlus </a:t>
            </a:r>
            <a:r>
              <a:rPr lang="en-GB" sz="2200" dirty="0" smtClean="0">
                <a:solidFill>
                  <a:srgbClr val="4CC10B"/>
                </a:solidFill>
              </a:rPr>
              <a:t>Smarter together for better pensions</a:t>
            </a:r>
            <a:endParaRPr lang="nl-BE" dirty="0">
              <a:solidFill>
                <a:srgbClr val="4CC10B"/>
              </a:solidFill>
            </a:endParaRPr>
          </a:p>
        </p:txBody>
      </p:sp>
      <p:sp>
        <p:nvSpPr>
          <p:cNvPr id="4" name="Tijdelijke aanduiding voor inhoud 2"/>
          <p:cNvSpPr txBox="1">
            <a:spLocks/>
          </p:cNvSpPr>
          <p:nvPr/>
        </p:nvSpPr>
        <p:spPr>
          <a:xfrm>
            <a:off x="980596" y="1377818"/>
            <a:ext cx="7937067" cy="536701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400" kern="1200">
                <a:solidFill>
                  <a:schemeClr val="tx1"/>
                </a:solidFill>
                <a:latin typeface="TyfoonSans SemiBold" panose="02000506050000020004" pitchFamily="50" charset="0"/>
                <a:ea typeface="+mn-ea"/>
                <a:cs typeface="+mn-cs"/>
              </a:defRPr>
            </a:lvl1pPr>
            <a:lvl2pPr marL="514350" indent="-171450" algn="l" defTabSz="685800" rtl="0" eaLnBrk="1" latinLnBrk="0" hangingPunct="1">
              <a:lnSpc>
                <a:spcPct val="90000"/>
              </a:lnSpc>
              <a:spcBef>
                <a:spcPts val="375"/>
              </a:spcBef>
              <a:buFont typeface="Arial"/>
              <a:buChar char="•"/>
              <a:defRPr sz="2000" kern="1200">
                <a:solidFill>
                  <a:schemeClr val="tx1"/>
                </a:solidFill>
                <a:latin typeface="TyfoonSans SemiBold" panose="02000506050000020004" pitchFamily="50" charset="0"/>
                <a:ea typeface="+mn-ea"/>
                <a:cs typeface="+mn-cs"/>
              </a:defRPr>
            </a:lvl2pPr>
            <a:lvl3pPr marL="857250" indent="-171450" algn="l" defTabSz="685800" rtl="0" eaLnBrk="1" latinLnBrk="0" hangingPunct="1">
              <a:lnSpc>
                <a:spcPct val="90000"/>
              </a:lnSpc>
              <a:spcBef>
                <a:spcPts val="375"/>
              </a:spcBef>
              <a:buFont typeface="Arial"/>
              <a:buChar char="•"/>
              <a:defRPr sz="1800" kern="1200">
                <a:solidFill>
                  <a:schemeClr val="tx1"/>
                </a:solidFill>
                <a:latin typeface="TyfoonSans SemiBold" panose="02000506050000020004" pitchFamily="50" charset="0"/>
                <a:ea typeface="+mn-ea"/>
                <a:cs typeface="+mn-cs"/>
              </a:defRPr>
            </a:lvl3pPr>
            <a:lvl4pPr marL="1200150" indent="-171450" algn="l" defTabSz="685800" rtl="0" eaLnBrk="1" latinLnBrk="0" hangingPunct="1">
              <a:lnSpc>
                <a:spcPct val="90000"/>
              </a:lnSpc>
              <a:spcBef>
                <a:spcPts val="375"/>
              </a:spcBef>
              <a:buFont typeface="Arial"/>
              <a:buChar char="•"/>
              <a:defRPr sz="1600" kern="1200">
                <a:solidFill>
                  <a:schemeClr val="tx1"/>
                </a:solidFill>
                <a:latin typeface="TyfoonSans SemiBold" panose="02000506050000020004" pitchFamily="50" charset="0"/>
                <a:ea typeface="+mn-ea"/>
                <a:cs typeface="+mn-cs"/>
              </a:defRPr>
            </a:lvl4pPr>
            <a:lvl5pPr marL="1543050" indent="-171450" algn="l" defTabSz="685800" rtl="0" eaLnBrk="1" latinLnBrk="0" hangingPunct="1">
              <a:lnSpc>
                <a:spcPct val="90000"/>
              </a:lnSpc>
              <a:spcBef>
                <a:spcPts val="375"/>
              </a:spcBef>
              <a:buFont typeface="Arial"/>
              <a:buChar char="•"/>
              <a:defRPr sz="1400" kern="1200">
                <a:solidFill>
                  <a:schemeClr val="tx1"/>
                </a:solidFill>
                <a:latin typeface="TyfoonSans SemiBold" panose="02000506050000020004" pitchFamily="50"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271463" lvl="1" indent="-271463">
              <a:lnSpc>
                <a:spcPct val="100000"/>
              </a:lnSpc>
              <a:spcBef>
                <a:spcPts val="1200"/>
              </a:spcBef>
            </a:pPr>
            <a:r>
              <a:rPr lang="fr-BE" sz="1800" b="1" dirty="0" smtClean="0">
                <a:solidFill>
                  <a:schemeClr val="accent1"/>
                </a:solidFill>
              </a:rPr>
              <a:t>Naam /</a:t>
            </a:r>
            <a:r>
              <a:rPr lang="fr-BE" sz="1800" b="1" dirty="0" smtClean="0">
                <a:solidFill>
                  <a:srgbClr val="000099"/>
                </a:solidFill>
              </a:rPr>
              <a:t> </a:t>
            </a:r>
            <a:r>
              <a:rPr lang="fr-BE" sz="1800" b="1" dirty="0" smtClean="0">
                <a:solidFill>
                  <a:srgbClr val="4CC10B"/>
                </a:solidFill>
              </a:rPr>
              <a:t>Nom</a:t>
            </a:r>
          </a:p>
          <a:p>
            <a:pPr marL="628650" lvl="2" indent="-285750">
              <a:lnSpc>
                <a:spcPct val="100000"/>
              </a:lnSpc>
              <a:spcBef>
                <a:spcPts val="300"/>
              </a:spcBef>
              <a:buFont typeface="Courier New" panose="02070309020205020404" pitchFamily="49" charset="0"/>
              <a:buChar char="o"/>
            </a:pPr>
            <a:r>
              <a:rPr lang="nl-BE" sz="1600" dirty="0" smtClean="0">
                <a:solidFill>
                  <a:schemeClr val="accent1"/>
                </a:solidFill>
              </a:rPr>
              <a:t>Een vereniging die rond </a:t>
            </a:r>
            <a:r>
              <a:rPr lang="nl-BE" sz="1600" u="sng" dirty="0" smtClean="0">
                <a:solidFill>
                  <a:schemeClr val="accent1"/>
                </a:solidFill>
              </a:rPr>
              <a:t>aanvullende</a:t>
            </a:r>
            <a:r>
              <a:rPr lang="nl-BE" sz="1600" dirty="0" smtClean="0">
                <a:solidFill>
                  <a:schemeClr val="accent1"/>
                </a:solidFill>
              </a:rPr>
              <a:t> pensioenen werkt</a:t>
            </a:r>
            <a:r>
              <a:rPr lang="fr-BE" sz="1600" dirty="0" smtClean="0">
                <a:solidFill>
                  <a:schemeClr val="accent1"/>
                </a:solidFill>
              </a:rPr>
              <a:t/>
            </a:r>
            <a:br>
              <a:rPr lang="fr-BE" sz="1600" dirty="0" smtClean="0">
                <a:solidFill>
                  <a:schemeClr val="accent1"/>
                </a:solidFill>
              </a:rPr>
            </a:br>
            <a:r>
              <a:rPr lang="fr-BE" sz="1600" dirty="0" smtClean="0">
                <a:solidFill>
                  <a:srgbClr val="4CC10B"/>
                </a:solidFill>
              </a:rPr>
              <a:t>Une association dont le travail concerne les pensions </a:t>
            </a:r>
            <a:r>
              <a:rPr lang="fr-BE" sz="1600" u="sng" dirty="0" smtClean="0">
                <a:solidFill>
                  <a:srgbClr val="4CC10B"/>
                </a:solidFill>
              </a:rPr>
              <a:t>complémentaires</a:t>
            </a:r>
          </a:p>
          <a:p>
            <a:pPr marL="628650" lvl="2" indent="-285750">
              <a:lnSpc>
                <a:spcPct val="100000"/>
              </a:lnSpc>
              <a:spcBef>
                <a:spcPts val="300"/>
              </a:spcBef>
              <a:buFont typeface="Courier New" panose="02070309020205020404" pitchFamily="49" charset="0"/>
              <a:buChar char="o"/>
            </a:pPr>
            <a:r>
              <a:rPr lang="nl-BE" sz="1600" dirty="0" smtClean="0">
                <a:solidFill>
                  <a:schemeClr val="accent1"/>
                </a:solidFill>
              </a:rPr>
              <a:t>Een vereniging die </a:t>
            </a:r>
            <a:r>
              <a:rPr lang="nl-BE" sz="1600" u="sng" dirty="0" smtClean="0">
                <a:solidFill>
                  <a:schemeClr val="accent1"/>
                </a:solidFill>
              </a:rPr>
              <a:t>toegevoegde waarde</a:t>
            </a:r>
            <a:r>
              <a:rPr lang="nl-BE" sz="1600" dirty="0" smtClean="0">
                <a:solidFill>
                  <a:schemeClr val="accent1"/>
                </a:solidFill>
              </a:rPr>
              <a:t> levert aan haar leden</a:t>
            </a:r>
            <a:r>
              <a:rPr lang="fr-BE" sz="1600" dirty="0" smtClean="0">
                <a:solidFill>
                  <a:schemeClr val="accent1"/>
                </a:solidFill>
              </a:rPr>
              <a:t/>
            </a:r>
            <a:br>
              <a:rPr lang="fr-BE" sz="1600" dirty="0" smtClean="0">
                <a:solidFill>
                  <a:schemeClr val="accent1"/>
                </a:solidFill>
              </a:rPr>
            </a:br>
            <a:r>
              <a:rPr lang="fr-BE" sz="1600" dirty="0" smtClean="0">
                <a:solidFill>
                  <a:srgbClr val="4CC10B"/>
                </a:solidFill>
              </a:rPr>
              <a:t>Une association qui apporte une </a:t>
            </a:r>
            <a:r>
              <a:rPr lang="fr-BE" sz="1600" u="sng" dirty="0" smtClean="0">
                <a:solidFill>
                  <a:srgbClr val="4CC10B"/>
                </a:solidFill>
              </a:rPr>
              <a:t>valeur ajoutée </a:t>
            </a:r>
            <a:r>
              <a:rPr lang="fr-BE" sz="1600" dirty="0" smtClean="0">
                <a:solidFill>
                  <a:srgbClr val="4CC10B"/>
                </a:solidFill>
              </a:rPr>
              <a:t>à ses membres</a:t>
            </a:r>
          </a:p>
          <a:p>
            <a:pPr marL="271463" lvl="1" indent="-271463">
              <a:lnSpc>
                <a:spcPct val="100000"/>
              </a:lnSpc>
              <a:spcBef>
                <a:spcPts val="1200"/>
              </a:spcBef>
            </a:pPr>
            <a:r>
              <a:rPr lang="fr-BE" sz="1800" b="1" dirty="0" smtClean="0">
                <a:solidFill>
                  <a:schemeClr val="accent1"/>
                </a:solidFill>
              </a:rPr>
              <a:t>Kleuren /</a:t>
            </a:r>
            <a:r>
              <a:rPr lang="fr-BE" sz="1800" b="1" dirty="0" smtClean="0">
                <a:solidFill>
                  <a:srgbClr val="000099"/>
                </a:solidFill>
              </a:rPr>
              <a:t> </a:t>
            </a:r>
            <a:r>
              <a:rPr lang="fr-BE" sz="1800" b="1" dirty="0" smtClean="0">
                <a:solidFill>
                  <a:srgbClr val="4CC10B"/>
                </a:solidFill>
              </a:rPr>
              <a:t>Couleurs</a:t>
            </a:r>
          </a:p>
          <a:p>
            <a:pPr marL="628650" lvl="2" indent="-285750">
              <a:lnSpc>
                <a:spcPct val="100000"/>
              </a:lnSpc>
              <a:spcBef>
                <a:spcPts val="300"/>
              </a:spcBef>
              <a:buFont typeface="Courier New" panose="02070309020205020404" pitchFamily="49" charset="0"/>
              <a:buChar char="o"/>
            </a:pPr>
            <a:r>
              <a:rPr lang="nl-BE" sz="1600" dirty="0" smtClean="0">
                <a:solidFill>
                  <a:schemeClr val="accent1"/>
                </a:solidFill>
              </a:rPr>
              <a:t>Blauw voor vertrouwen, eerlijkheid, loyaliteit</a:t>
            </a:r>
            <a:r>
              <a:rPr lang="fr-BE" sz="1600" dirty="0" smtClean="0">
                <a:solidFill>
                  <a:schemeClr val="accent1"/>
                </a:solidFill>
              </a:rPr>
              <a:t/>
            </a:r>
            <a:br>
              <a:rPr lang="fr-BE" sz="1600" dirty="0" smtClean="0">
                <a:solidFill>
                  <a:schemeClr val="accent1"/>
                </a:solidFill>
              </a:rPr>
            </a:br>
            <a:r>
              <a:rPr lang="fr-BE" sz="1600" dirty="0" smtClean="0">
                <a:solidFill>
                  <a:schemeClr val="accent1"/>
                </a:solidFill>
              </a:rPr>
              <a:t>Bleu</a:t>
            </a:r>
            <a:r>
              <a:rPr lang="fr-BE" sz="1600" dirty="0" smtClean="0">
                <a:solidFill>
                  <a:srgbClr val="4CC10B"/>
                </a:solidFill>
              </a:rPr>
              <a:t> pour la confiance, l’honnêteté, la loyauté</a:t>
            </a:r>
            <a:endParaRPr lang="fr-BE" sz="1600" dirty="0">
              <a:solidFill>
                <a:srgbClr val="4CC10B"/>
              </a:solidFill>
            </a:endParaRPr>
          </a:p>
          <a:p>
            <a:pPr marL="628650" lvl="2" indent="-285750">
              <a:lnSpc>
                <a:spcPct val="100000"/>
              </a:lnSpc>
              <a:spcBef>
                <a:spcPts val="300"/>
              </a:spcBef>
              <a:buFont typeface="Courier New" panose="02070309020205020404" pitchFamily="49" charset="0"/>
              <a:buChar char="o"/>
            </a:pPr>
            <a:r>
              <a:rPr lang="fr-BE" sz="1600" dirty="0" smtClean="0">
                <a:solidFill>
                  <a:srgbClr val="4CC10B"/>
                </a:solidFill>
              </a:rPr>
              <a:t>Groen</a:t>
            </a:r>
            <a:r>
              <a:rPr lang="fr-BE" sz="1600" dirty="0" smtClean="0">
                <a:solidFill>
                  <a:schemeClr val="accent1"/>
                </a:solidFill>
              </a:rPr>
              <a:t> voor hoop, vernieuwd elan, energie, dynamisme</a:t>
            </a:r>
            <a:br>
              <a:rPr lang="fr-BE" sz="1600" dirty="0" smtClean="0">
                <a:solidFill>
                  <a:schemeClr val="accent1"/>
                </a:solidFill>
              </a:rPr>
            </a:br>
            <a:r>
              <a:rPr lang="fr-BE" sz="1600" dirty="0" smtClean="0">
                <a:solidFill>
                  <a:srgbClr val="4CC10B"/>
                </a:solidFill>
              </a:rPr>
              <a:t>Vert pour l’espoir, un nouvel élan, l’énergie, le dynamisme</a:t>
            </a:r>
          </a:p>
          <a:p>
            <a:pPr marL="342900" lvl="1" indent="-342900">
              <a:lnSpc>
                <a:spcPct val="100000"/>
              </a:lnSpc>
              <a:spcBef>
                <a:spcPts val="1200"/>
              </a:spcBef>
              <a:buFont typeface="Arial" panose="020B0604020202020204" pitchFamily="34" charset="0"/>
              <a:buChar char="•"/>
            </a:pPr>
            <a:r>
              <a:rPr lang="fr-BE" sz="1800" b="1" dirty="0" smtClean="0">
                <a:solidFill>
                  <a:schemeClr val="accent1"/>
                </a:solidFill>
              </a:rPr>
              <a:t>Baseline /</a:t>
            </a:r>
            <a:r>
              <a:rPr lang="fr-BE" sz="1800" b="1" dirty="0" smtClean="0">
                <a:solidFill>
                  <a:srgbClr val="000099"/>
                </a:solidFill>
              </a:rPr>
              <a:t> </a:t>
            </a:r>
            <a:r>
              <a:rPr lang="fr-BE" sz="1800" b="1" dirty="0" smtClean="0">
                <a:solidFill>
                  <a:srgbClr val="4CC10B"/>
                </a:solidFill>
              </a:rPr>
              <a:t>Référence</a:t>
            </a:r>
          </a:p>
          <a:p>
            <a:pPr marL="685800" lvl="2" indent="-342900">
              <a:lnSpc>
                <a:spcPct val="100000"/>
              </a:lnSpc>
              <a:spcBef>
                <a:spcPts val="300"/>
              </a:spcBef>
              <a:buFont typeface="Courier New" panose="02070309020205020404" pitchFamily="49" charset="0"/>
              <a:buChar char="o"/>
              <a:tabLst>
                <a:tab pos="2508250" algn="l"/>
              </a:tabLst>
            </a:pPr>
            <a:r>
              <a:rPr lang="fr-BE" sz="1600" i="1" dirty="0" smtClean="0">
                <a:solidFill>
                  <a:schemeClr val="accent1"/>
                </a:solidFill>
              </a:rPr>
              <a:t>smarter together</a:t>
            </a:r>
          </a:p>
          <a:p>
            <a:pPr marL="1028700" lvl="3" indent="-342900">
              <a:lnSpc>
                <a:spcPct val="100000"/>
              </a:lnSpc>
              <a:spcBef>
                <a:spcPts val="300"/>
              </a:spcBef>
              <a:buFont typeface="TyfoonSans SemiBold" panose="02000506050000020004" pitchFamily="50" charset="0"/>
              <a:buChar char="–"/>
              <a:tabLst>
                <a:tab pos="2508250" algn="l"/>
              </a:tabLst>
            </a:pPr>
            <a:r>
              <a:rPr lang="nl-BE" sz="1400" dirty="0" smtClean="0">
                <a:solidFill>
                  <a:schemeClr val="accent1"/>
                </a:solidFill>
              </a:rPr>
              <a:t>ledenvereniging; samen sterker, samen betere oplossingen bieden</a:t>
            </a:r>
            <a:r>
              <a:rPr lang="fr-BE" sz="1400" dirty="0" smtClean="0">
                <a:solidFill>
                  <a:schemeClr val="accent1"/>
                </a:solidFill>
              </a:rPr>
              <a:t/>
            </a:r>
            <a:br>
              <a:rPr lang="fr-BE" sz="1400" dirty="0" smtClean="0">
                <a:solidFill>
                  <a:schemeClr val="accent1"/>
                </a:solidFill>
              </a:rPr>
            </a:br>
            <a:r>
              <a:rPr lang="fr-BE" sz="1400" dirty="0" smtClean="0">
                <a:solidFill>
                  <a:srgbClr val="4CC10B"/>
                </a:solidFill>
              </a:rPr>
              <a:t>association de membres; plus forts ensemble, offrir de meilleurs solutions ensemble</a:t>
            </a:r>
          </a:p>
          <a:p>
            <a:pPr marL="1028700" lvl="3" indent="-342900">
              <a:lnSpc>
                <a:spcPct val="100000"/>
              </a:lnSpc>
              <a:spcBef>
                <a:spcPts val="300"/>
              </a:spcBef>
              <a:buFont typeface="TyfoonSans SemiBold" panose="02000506050000020004" pitchFamily="50" charset="0"/>
              <a:buChar char="–"/>
              <a:tabLst>
                <a:tab pos="2508250" algn="l"/>
              </a:tabLst>
            </a:pPr>
            <a:r>
              <a:rPr lang="nl-BE" sz="1400" dirty="0" smtClean="0">
                <a:solidFill>
                  <a:schemeClr val="accent1"/>
                </a:solidFill>
              </a:rPr>
              <a:t>samen in overleg met alle belanghebbenden en beleidsmakers</a:t>
            </a:r>
            <a:r>
              <a:rPr lang="fr-BE" sz="1400" dirty="0" smtClean="0">
                <a:solidFill>
                  <a:schemeClr val="accent1"/>
                </a:solidFill>
              </a:rPr>
              <a:t/>
            </a:r>
            <a:br>
              <a:rPr lang="fr-BE" sz="1400" dirty="0" smtClean="0">
                <a:solidFill>
                  <a:schemeClr val="accent1"/>
                </a:solidFill>
              </a:rPr>
            </a:br>
            <a:r>
              <a:rPr lang="fr-FR" sz="1400" dirty="0" smtClean="0">
                <a:solidFill>
                  <a:srgbClr val="4CC10B"/>
                </a:solidFill>
              </a:rPr>
              <a:t>ensemble, en </a:t>
            </a:r>
            <a:r>
              <a:rPr lang="fr-FR" sz="1400" dirty="0">
                <a:solidFill>
                  <a:srgbClr val="4CC10B"/>
                </a:solidFill>
              </a:rPr>
              <a:t>concertation avec toutes les parties prenantes et les décideurs politiques</a:t>
            </a:r>
            <a:endParaRPr lang="fr-BE" sz="1400" dirty="0" smtClean="0">
              <a:solidFill>
                <a:srgbClr val="4CC10B"/>
              </a:solidFill>
            </a:endParaRPr>
          </a:p>
          <a:p>
            <a:pPr marL="685800" lvl="2" indent="-342900">
              <a:lnSpc>
                <a:spcPct val="100000"/>
              </a:lnSpc>
              <a:spcBef>
                <a:spcPts val="300"/>
              </a:spcBef>
              <a:buFont typeface="Courier New" panose="02070309020205020404" pitchFamily="49" charset="0"/>
              <a:buChar char="o"/>
              <a:tabLst>
                <a:tab pos="2508250" algn="l"/>
              </a:tabLst>
            </a:pPr>
            <a:r>
              <a:rPr lang="fr-BE" sz="1600" i="1" dirty="0" smtClean="0">
                <a:solidFill>
                  <a:schemeClr val="accent1"/>
                </a:solidFill>
              </a:rPr>
              <a:t>for better pensions</a:t>
            </a:r>
          </a:p>
          <a:p>
            <a:pPr marL="1028700" lvl="3" indent="-342900">
              <a:lnSpc>
                <a:spcPct val="100000"/>
              </a:lnSpc>
              <a:spcBef>
                <a:spcPts val="300"/>
              </a:spcBef>
              <a:buFont typeface="TyfoonSans SemiBold" panose="02000506050000020004" pitchFamily="50" charset="0"/>
              <a:buChar char="–"/>
              <a:tabLst>
                <a:tab pos="2508250" algn="l"/>
              </a:tabLst>
            </a:pPr>
            <a:r>
              <a:rPr lang="nl-BE" sz="1400" dirty="0" smtClean="0">
                <a:solidFill>
                  <a:schemeClr val="accent1"/>
                </a:solidFill>
              </a:rPr>
              <a:t>solidariteit, belang van de 2</a:t>
            </a:r>
            <a:r>
              <a:rPr lang="nl-BE" sz="1400" baseline="30000" dirty="0" smtClean="0">
                <a:solidFill>
                  <a:schemeClr val="accent1"/>
                </a:solidFill>
              </a:rPr>
              <a:t>de</a:t>
            </a:r>
            <a:r>
              <a:rPr lang="nl-BE" sz="1400" dirty="0" smtClean="0">
                <a:solidFill>
                  <a:schemeClr val="accent1"/>
                </a:solidFill>
              </a:rPr>
              <a:t> pijler voor betere, meer adequate pensioenen</a:t>
            </a:r>
            <a:br>
              <a:rPr lang="nl-BE" sz="1400" dirty="0" smtClean="0">
                <a:solidFill>
                  <a:schemeClr val="accent1"/>
                </a:solidFill>
              </a:rPr>
            </a:br>
            <a:r>
              <a:rPr lang="fr-BE" sz="1400" dirty="0" smtClean="0">
                <a:solidFill>
                  <a:srgbClr val="4CC10B"/>
                </a:solidFill>
              </a:rPr>
              <a:t>solidarité, importance du 2</a:t>
            </a:r>
            <a:r>
              <a:rPr lang="fr-BE" sz="1400" baseline="30000" dirty="0" smtClean="0">
                <a:solidFill>
                  <a:srgbClr val="4CC10B"/>
                </a:solidFill>
              </a:rPr>
              <a:t>e</a:t>
            </a:r>
            <a:r>
              <a:rPr lang="fr-BE" sz="1400" dirty="0" smtClean="0">
                <a:solidFill>
                  <a:srgbClr val="4CC10B"/>
                </a:solidFill>
              </a:rPr>
              <a:t> pilier pour des pensions meilleures et plus adéquates</a:t>
            </a:r>
          </a:p>
        </p:txBody>
      </p:sp>
      <p:sp>
        <p:nvSpPr>
          <p:cNvPr id="3" name="Tijdelijke aanduiding voor dianummer 2"/>
          <p:cNvSpPr>
            <a:spLocks noGrp="1"/>
          </p:cNvSpPr>
          <p:nvPr>
            <p:ph type="sldNum" sz="quarter" idx="12"/>
          </p:nvPr>
        </p:nvSpPr>
        <p:spPr/>
        <p:txBody>
          <a:bodyPr/>
          <a:lstStyle/>
          <a:p>
            <a:fld id="{16A869D4-2034-8643-912E-0A1EEDE97DA8}" type="slidenum">
              <a:rPr lang="en-US" smtClean="0"/>
              <a:t>5</a:t>
            </a:fld>
            <a:endParaRPr lang="en-US" dirty="0"/>
          </a:p>
        </p:txBody>
      </p:sp>
    </p:spTree>
    <p:extLst>
      <p:ext uri="{BB962C8B-B14F-4D97-AF65-F5344CB8AC3E}">
        <p14:creationId xmlns:p14="http://schemas.microsoft.com/office/powerpoint/2010/main" val="2967350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0596" y="651850"/>
            <a:ext cx="7534754" cy="679010"/>
          </a:xfrm>
        </p:spPr>
        <p:txBody>
          <a:bodyPr>
            <a:normAutofit/>
          </a:bodyPr>
          <a:lstStyle/>
          <a:p>
            <a:r>
              <a:rPr lang="en-GB" dirty="0" smtClean="0"/>
              <a:t>www.pensioplus.be</a:t>
            </a:r>
            <a:endParaRPr lang="nl-BE" dirty="0"/>
          </a:p>
        </p:txBody>
      </p:sp>
      <p:pic>
        <p:nvPicPr>
          <p:cNvPr id="7" name="Picture 6"/>
          <p:cNvPicPr/>
          <p:nvPr/>
        </p:nvPicPr>
        <p:blipFill>
          <a:blip r:embed="rId3"/>
          <a:stretch>
            <a:fillRect/>
          </a:stretch>
        </p:blipFill>
        <p:spPr>
          <a:xfrm>
            <a:off x="999242" y="1749314"/>
            <a:ext cx="7352906" cy="4811100"/>
          </a:xfrm>
          <a:prstGeom prst="rect">
            <a:avLst/>
          </a:prstGeom>
        </p:spPr>
      </p:pic>
      <p:sp>
        <p:nvSpPr>
          <p:cNvPr id="2" name="Tijdelijke aanduiding voor dianummer 1"/>
          <p:cNvSpPr>
            <a:spLocks noGrp="1"/>
          </p:cNvSpPr>
          <p:nvPr>
            <p:ph type="sldNum" sz="quarter" idx="12"/>
          </p:nvPr>
        </p:nvSpPr>
        <p:spPr/>
        <p:txBody>
          <a:bodyPr/>
          <a:lstStyle/>
          <a:p>
            <a:fld id="{16A869D4-2034-8643-912E-0A1EEDE97DA8}" type="slidenum">
              <a:rPr lang="en-US" smtClean="0"/>
              <a:t>6</a:t>
            </a:fld>
            <a:endParaRPr lang="en-US" dirty="0"/>
          </a:p>
        </p:txBody>
      </p:sp>
    </p:spTree>
    <p:extLst>
      <p:ext uri="{BB962C8B-B14F-4D97-AF65-F5344CB8AC3E}">
        <p14:creationId xmlns:p14="http://schemas.microsoft.com/office/powerpoint/2010/main" val="3375363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841" y="3704062"/>
            <a:ext cx="7920318" cy="2006228"/>
          </a:xfrm>
        </p:spPr>
        <p:txBody>
          <a:bodyPr>
            <a:normAutofit/>
          </a:bodyPr>
          <a:lstStyle/>
          <a:p>
            <a:r>
              <a:rPr lang="fr-FR" dirty="0">
                <a:latin typeface="TyfoonSans XBold" panose="02000506050000020004" pitchFamily="50" charset="0"/>
              </a:rPr>
              <a:t>Enquête financière préliminaire </a:t>
            </a:r>
            <a:br>
              <a:rPr lang="fr-FR" dirty="0">
                <a:latin typeface="TyfoonSans XBold" panose="02000506050000020004" pitchFamily="50" charset="0"/>
              </a:rPr>
            </a:br>
            <a:r>
              <a:rPr lang="nl-BE" noProof="0" dirty="0" smtClean="0">
                <a:latin typeface="TyfoonSans XBold" panose="02000506050000020004" pitchFamily="50" charset="0"/>
              </a:rPr>
              <a:t>Voorlopige financiële </a:t>
            </a:r>
            <a:r>
              <a:rPr lang="fr-FR" dirty="0" smtClean="0">
                <a:latin typeface="TyfoonSans XBold" panose="02000506050000020004" pitchFamily="50" charset="0"/>
              </a:rPr>
              <a:t>enquête </a:t>
            </a:r>
            <a:r>
              <a:rPr lang="fr-FR" sz="3200" dirty="0" smtClean="0">
                <a:latin typeface="TyfoonSans XBold" panose="02000506050000020004" pitchFamily="50" charset="0"/>
              </a:rPr>
              <a:t>31/12/2015</a:t>
            </a:r>
            <a:endParaRPr lang="en-US" sz="3200" dirty="0">
              <a:latin typeface="TyfoonSans XBold" panose="02000506050000020004" pitchFamily="50" charset="0"/>
            </a:endParaRPr>
          </a:p>
        </p:txBody>
      </p:sp>
      <p:sp>
        <p:nvSpPr>
          <p:cNvPr id="5" name="Subtitle 2"/>
          <p:cNvSpPr txBox="1">
            <a:spLocks/>
          </p:cNvSpPr>
          <p:nvPr/>
        </p:nvSpPr>
        <p:spPr>
          <a:xfrm>
            <a:off x="4158793" y="6082420"/>
            <a:ext cx="4884110" cy="676968"/>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a:buNone/>
              <a:defRPr sz="1800" b="0" i="0" kern="1200">
                <a:solidFill>
                  <a:schemeClr val="tx1"/>
                </a:solidFill>
                <a:latin typeface="TyfoonSans" charset="0"/>
                <a:ea typeface="TyfoonSans" charset="0"/>
                <a:cs typeface="TyfoonSans" charset="0"/>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pPr algn="r"/>
            <a:r>
              <a:rPr lang="en-US" sz="3000" smtClean="0">
                <a:solidFill>
                  <a:schemeClr val="accent1"/>
                </a:solidFill>
                <a:latin typeface="TyfoonSans XBold" panose="02000506050000020004" pitchFamily="50" charset="0"/>
              </a:rPr>
              <a:t>04/02/2016</a:t>
            </a:r>
          </a:p>
          <a:p>
            <a:pPr algn="r"/>
            <a:r>
              <a:rPr lang="en-US" sz="1400" smtClean="0">
                <a:solidFill>
                  <a:schemeClr val="accent1"/>
                </a:solidFill>
                <a:latin typeface="TyfoonSans XBold" panose="02000506050000020004" pitchFamily="50" charset="0"/>
              </a:rPr>
              <a:t>PERSCONFERENTIE/RENCONTRE DE PRESSE</a:t>
            </a:r>
            <a:endParaRPr lang="en-US" sz="1400" dirty="0">
              <a:solidFill>
                <a:schemeClr val="accent1"/>
              </a:solidFill>
              <a:latin typeface="TyfoonSans XBold" panose="02000506050000020004" pitchFamily="50" charset="0"/>
            </a:endParaRPr>
          </a:p>
        </p:txBody>
      </p:sp>
    </p:spTree>
    <p:extLst>
      <p:ext uri="{BB962C8B-B14F-4D97-AF65-F5344CB8AC3E}">
        <p14:creationId xmlns:p14="http://schemas.microsoft.com/office/powerpoint/2010/main" val="1122781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074" y="497186"/>
            <a:ext cx="7786633" cy="905347"/>
          </a:xfrm>
        </p:spPr>
        <p:txBody>
          <a:bodyPr/>
          <a:lstStyle/>
          <a:p>
            <a:r>
              <a:rPr lang="fr-BE" noProof="0" dirty="0" smtClean="0"/>
              <a:t>Ordre</a:t>
            </a:r>
            <a:r>
              <a:rPr lang="en-US" dirty="0" smtClean="0"/>
              <a:t> </a:t>
            </a:r>
            <a:r>
              <a:rPr lang="en-US" dirty="0"/>
              <a:t>du jour - </a:t>
            </a:r>
            <a:r>
              <a:rPr lang="en-US" dirty="0">
                <a:solidFill>
                  <a:srgbClr val="66B715"/>
                </a:solidFill>
              </a:rPr>
              <a:t>Agenda</a:t>
            </a:r>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568747917"/>
              </p:ext>
            </p:extLst>
          </p:nvPr>
        </p:nvGraphicFramePr>
        <p:xfrm>
          <a:off x="981075" y="1992311"/>
          <a:ext cx="7886700" cy="3710905"/>
        </p:xfrm>
        <a:graphic>
          <a:graphicData uri="http://schemas.openxmlformats.org/drawingml/2006/table">
            <a:tbl>
              <a:tblPr firstRow="1" bandRow="1">
                <a:tableStyleId>{5C22544A-7EE6-4342-B048-85BDC9FD1C3A}</a:tableStyleId>
              </a:tblPr>
              <a:tblGrid>
                <a:gridCol w="3943350"/>
                <a:gridCol w="3943350"/>
              </a:tblGrid>
              <a:tr h="742181">
                <a:tc>
                  <a:txBody>
                    <a:bodyPr/>
                    <a:lstStyle/>
                    <a:p>
                      <a:r>
                        <a:rPr lang="fr-BE" sz="2000" b="1" dirty="0" smtClean="0">
                          <a:solidFill>
                            <a:schemeClr val="accent1"/>
                          </a:solidFill>
                          <a:latin typeface="TyfoonSans SemiBold" panose="02000506050000020004" pitchFamily="50" charset="0"/>
                        </a:rPr>
                        <a:t>Echantillon</a:t>
                      </a:r>
                      <a:endParaRPr lang="nl-BE" sz="2000" b="1" dirty="0">
                        <a:solidFill>
                          <a:schemeClr val="accent1"/>
                        </a:solidFill>
                        <a:latin typeface="TyfoonSans SemiBold" panose="02000506050000020004" pitchFamily="50" charset="0"/>
                      </a:endParaRPr>
                    </a:p>
                  </a:txBody>
                  <a:tcPr anchor="ctr">
                    <a:lnB w="12700" cap="flat" cmpd="sng" algn="ctr">
                      <a:solidFill>
                        <a:schemeClr val="accent2"/>
                      </a:solidFill>
                      <a:prstDash val="solid"/>
                      <a:round/>
                      <a:headEnd type="none" w="med" len="med"/>
                      <a:tailEnd type="none" w="med" len="med"/>
                    </a:lnB>
                    <a:noFill/>
                  </a:tcPr>
                </a:tc>
                <a:tc>
                  <a:txBody>
                    <a:bodyPr/>
                    <a:lstStyle/>
                    <a:p>
                      <a:r>
                        <a:rPr lang="nl-BE" sz="2000" b="1" dirty="0" smtClean="0">
                          <a:solidFill>
                            <a:srgbClr val="66B715"/>
                          </a:solidFill>
                          <a:latin typeface="TyfoonSans SemiBold" panose="02000506050000020004" pitchFamily="50" charset="0"/>
                        </a:rPr>
                        <a:t>Staal</a:t>
                      </a:r>
                    </a:p>
                  </a:txBody>
                  <a:tcPr anchor="ctr">
                    <a:lnB w="12700" cap="flat" cmpd="sng" algn="ctr">
                      <a:solidFill>
                        <a:schemeClr val="accent2"/>
                      </a:solidFill>
                      <a:prstDash val="solid"/>
                      <a:round/>
                      <a:headEnd type="none" w="med" len="med"/>
                      <a:tailEnd type="none" w="med" len="med"/>
                    </a:lnB>
                    <a:noFill/>
                  </a:tcPr>
                </a:tc>
              </a:tr>
              <a:tr h="742181">
                <a:tc>
                  <a:txBody>
                    <a:bodyPr/>
                    <a:lstStyle/>
                    <a:p>
                      <a:r>
                        <a:rPr lang="fr-BE" sz="2000" b="1" dirty="0" smtClean="0">
                          <a:solidFill>
                            <a:schemeClr val="accent1"/>
                          </a:solidFill>
                          <a:latin typeface="TyfoonSans SemiBold" panose="02000506050000020004" pitchFamily="50" charset="0"/>
                        </a:rPr>
                        <a:t>Répartition des avoirs</a:t>
                      </a:r>
                      <a:endParaRPr lang="nl-BE" sz="2000" b="1" dirty="0">
                        <a:solidFill>
                          <a:schemeClr val="accent1"/>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nl-BE" sz="2000" b="1" dirty="0" smtClean="0">
                          <a:solidFill>
                            <a:srgbClr val="66B715"/>
                          </a:solidFill>
                          <a:latin typeface="TyfoonSans SemiBold" panose="02000506050000020004" pitchFamily="50" charset="0"/>
                        </a:rPr>
                        <a:t>Activaspreiding</a:t>
                      </a:r>
                      <a:endParaRPr lang="nl-BE" sz="2000" b="1" dirty="0">
                        <a:solidFill>
                          <a:srgbClr val="66B715"/>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r>
              <a:tr h="742181">
                <a:tc>
                  <a:txBody>
                    <a:bodyPr/>
                    <a:lstStyle/>
                    <a:p>
                      <a:r>
                        <a:rPr lang="fr-BE" sz="2000" b="1" dirty="0" smtClean="0">
                          <a:solidFill>
                            <a:schemeClr val="accent1"/>
                          </a:solidFill>
                          <a:latin typeface="TyfoonSans SemiBold" panose="02000506050000020004" pitchFamily="50" charset="0"/>
                        </a:rPr>
                        <a:t>Rendements</a:t>
                      </a:r>
                      <a:endParaRPr lang="nl-BE" sz="2000" b="1" dirty="0">
                        <a:solidFill>
                          <a:schemeClr val="accent1"/>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nl-BE" sz="2000" b="1" dirty="0" smtClean="0">
                          <a:solidFill>
                            <a:srgbClr val="66B715"/>
                          </a:solidFill>
                          <a:latin typeface="TyfoonSans SemiBold" panose="02000506050000020004" pitchFamily="50" charset="0"/>
                        </a:rPr>
                        <a:t>Rendementen</a:t>
                      </a:r>
                      <a:endParaRPr lang="nl-BE" sz="2000" b="1" dirty="0">
                        <a:solidFill>
                          <a:srgbClr val="66B715"/>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r>
              <a:tr h="742181">
                <a:tc>
                  <a:txBody>
                    <a:bodyPr/>
                    <a:lstStyle/>
                    <a:p>
                      <a:r>
                        <a:rPr lang="fr-BE" sz="2000" b="1" dirty="0" smtClean="0">
                          <a:solidFill>
                            <a:schemeClr val="accent1"/>
                          </a:solidFill>
                          <a:latin typeface="TyfoonSans SemiBold" panose="02000506050000020004" pitchFamily="50" charset="0"/>
                        </a:rPr>
                        <a:t>Ce</a:t>
                      </a:r>
                      <a:r>
                        <a:rPr lang="fr-BE" sz="2000" b="1" baseline="0" dirty="0" smtClean="0">
                          <a:solidFill>
                            <a:schemeClr val="accent1"/>
                          </a:solidFill>
                          <a:latin typeface="TyfoonSans SemiBold" panose="02000506050000020004" pitchFamily="50" charset="0"/>
                        </a:rPr>
                        <a:t> que les chiffres nous racontent</a:t>
                      </a:r>
                      <a:endParaRPr lang="nl-BE" sz="2000" b="1" dirty="0">
                        <a:solidFill>
                          <a:schemeClr val="accent1"/>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nl-BE" sz="2000" b="1" dirty="0" smtClean="0">
                          <a:solidFill>
                            <a:srgbClr val="66B715"/>
                          </a:solidFill>
                          <a:latin typeface="TyfoonSans SemiBold" panose="02000506050000020004" pitchFamily="50" charset="0"/>
                        </a:rPr>
                        <a:t>Wat de cijfers ons vertellen</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r>
              <a:tr h="742181">
                <a:tc>
                  <a:txBody>
                    <a:bodyPr/>
                    <a:lstStyle/>
                    <a:p>
                      <a:endParaRPr lang="nl-BE" sz="2000" b="1" dirty="0">
                        <a:solidFill>
                          <a:schemeClr val="accent1"/>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noFill/>
                  </a:tcPr>
                </a:tc>
                <a:tc>
                  <a:txBody>
                    <a:bodyPr/>
                    <a:lstStyle/>
                    <a:p>
                      <a:endParaRPr lang="nl-BE" sz="2000" b="1" dirty="0" smtClean="0">
                        <a:solidFill>
                          <a:srgbClr val="66B715"/>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noFill/>
                  </a:tcPr>
                </a:tc>
              </a:tr>
            </a:tbl>
          </a:graphicData>
        </a:graphic>
      </p:graphicFrame>
      <p:sp>
        <p:nvSpPr>
          <p:cNvPr id="3" name="Tijdelijke aanduiding voor dianummer 2"/>
          <p:cNvSpPr>
            <a:spLocks noGrp="1"/>
          </p:cNvSpPr>
          <p:nvPr>
            <p:ph type="sldNum" sz="quarter" idx="12"/>
          </p:nvPr>
        </p:nvSpPr>
        <p:spPr/>
        <p:txBody>
          <a:bodyPr/>
          <a:lstStyle/>
          <a:p>
            <a:fld id="{16A869D4-2034-8643-912E-0A1EEDE97DA8}" type="slidenum">
              <a:rPr lang="en-US" smtClean="0"/>
              <a:t>8</a:t>
            </a:fld>
            <a:endParaRPr lang="en-US" dirty="0"/>
          </a:p>
        </p:txBody>
      </p:sp>
    </p:spTree>
    <p:extLst>
      <p:ext uri="{BB962C8B-B14F-4D97-AF65-F5344CB8AC3E}">
        <p14:creationId xmlns:p14="http://schemas.microsoft.com/office/powerpoint/2010/main" val="2338359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596" y="515294"/>
            <a:ext cx="7886700" cy="841972"/>
          </a:xfrm>
        </p:spPr>
        <p:txBody>
          <a:bodyPr/>
          <a:lstStyle/>
          <a:p>
            <a:r>
              <a:rPr lang="fr-BE" noProof="0" dirty="0" smtClean="0"/>
              <a:t>Ordre</a:t>
            </a:r>
            <a:r>
              <a:rPr lang="en-US" dirty="0" smtClean="0"/>
              <a:t> </a:t>
            </a:r>
            <a:r>
              <a:rPr lang="en-US" dirty="0"/>
              <a:t>du jour - </a:t>
            </a:r>
            <a:r>
              <a:rPr lang="en-US" dirty="0">
                <a:solidFill>
                  <a:srgbClr val="66B715"/>
                </a:solidFill>
              </a:rPr>
              <a:t>Agenda</a:t>
            </a:r>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2019225026"/>
              </p:ext>
            </p:extLst>
          </p:nvPr>
        </p:nvGraphicFramePr>
        <p:xfrm>
          <a:off x="981075" y="1992311"/>
          <a:ext cx="7886700" cy="4364040"/>
        </p:xfrm>
        <a:graphic>
          <a:graphicData uri="http://schemas.openxmlformats.org/drawingml/2006/table">
            <a:tbl>
              <a:tblPr firstRow="1" bandRow="1">
                <a:tableStyleId>{5C22544A-7EE6-4342-B048-85BDC9FD1C3A}</a:tableStyleId>
              </a:tblPr>
              <a:tblGrid>
                <a:gridCol w="3943350"/>
                <a:gridCol w="3943350"/>
              </a:tblGrid>
              <a:tr h="872808">
                <a:tc>
                  <a:txBody>
                    <a:bodyPr/>
                    <a:lstStyle/>
                    <a:p>
                      <a:r>
                        <a:rPr lang="fr-BE" sz="2000" b="1" dirty="0" smtClean="0">
                          <a:solidFill>
                            <a:schemeClr val="accent1"/>
                          </a:solidFill>
                          <a:latin typeface="TyfoonSans SemiBold" panose="02000506050000020004" pitchFamily="50" charset="0"/>
                        </a:rPr>
                        <a:t>Echantillon</a:t>
                      </a:r>
                      <a:endParaRPr lang="nl-BE" sz="2000" b="1" dirty="0">
                        <a:solidFill>
                          <a:schemeClr val="accent1"/>
                        </a:solidFill>
                        <a:latin typeface="TyfoonSans SemiBold" panose="02000506050000020004" pitchFamily="50" charset="0"/>
                      </a:endParaRPr>
                    </a:p>
                  </a:txBody>
                  <a:tcPr anchor="ctr">
                    <a:lnB w="12700" cap="flat" cmpd="sng" algn="ctr">
                      <a:solidFill>
                        <a:schemeClr val="accent2"/>
                      </a:solidFill>
                      <a:prstDash val="solid"/>
                      <a:round/>
                      <a:headEnd type="none" w="med" len="med"/>
                      <a:tailEnd type="none" w="med" len="med"/>
                    </a:lnB>
                    <a:noFill/>
                  </a:tcPr>
                </a:tc>
                <a:tc>
                  <a:txBody>
                    <a:bodyPr/>
                    <a:lstStyle/>
                    <a:p>
                      <a:r>
                        <a:rPr lang="nl-BE" sz="2000" b="1" dirty="0" smtClean="0">
                          <a:solidFill>
                            <a:srgbClr val="66B715"/>
                          </a:solidFill>
                          <a:latin typeface="TyfoonSans SemiBold" panose="02000506050000020004" pitchFamily="50" charset="0"/>
                        </a:rPr>
                        <a:t>Staal</a:t>
                      </a:r>
                    </a:p>
                  </a:txBody>
                  <a:tcPr anchor="ctr">
                    <a:lnB w="12700" cap="flat" cmpd="sng" algn="ctr">
                      <a:solidFill>
                        <a:schemeClr val="accent2"/>
                      </a:solidFill>
                      <a:prstDash val="solid"/>
                      <a:round/>
                      <a:headEnd type="none" w="med" len="med"/>
                      <a:tailEnd type="none" w="med" len="med"/>
                    </a:lnB>
                    <a:noFill/>
                  </a:tcPr>
                </a:tc>
              </a:tr>
              <a:tr h="872808">
                <a:tc>
                  <a:txBody>
                    <a:bodyPr/>
                    <a:lstStyle/>
                    <a:p>
                      <a:r>
                        <a:rPr lang="fr-BE" sz="2000" b="0" dirty="0" smtClean="0">
                          <a:solidFill>
                            <a:schemeClr val="accent1">
                              <a:lumMod val="40000"/>
                              <a:lumOff val="60000"/>
                            </a:schemeClr>
                          </a:solidFill>
                          <a:latin typeface="TyfoonSans SemiBold" panose="02000506050000020004" pitchFamily="50" charset="0"/>
                        </a:rPr>
                        <a:t>Répartition des avoirs</a:t>
                      </a:r>
                      <a:endParaRPr lang="nl-BE" sz="2000" b="0" dirty="0">
                        <a:solidFill>
                          <a:schemeClr val="accent1">
                            <a:lumMod val="40000"/>
                            <a:lumOff val="60000"/>
                          </a:schemeClr>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nl-BE" sz="2000" b="0" dirty="0" smtClean="0">
                          <a:solidFill>
                            <a:srgbClr val="B2F074"/>
                          </a:solidFill>
                          <a:latin typeface="TyfoonSans SemiBold" panose="02000506050000020004" pitchFamily="50" charset="0"/>
                        </a:rPr>
                        <a:t>Activaspreiding</a:t>
                      </a:r>
                      <a:endParaRPr lang="nl-BE" sz="2000" b="0" dirty="0">
                        <a:solidFill>
                          <a:srgbClr val="B2F074"/>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r>
              <a:tr h="872808">
                <a:tc>
                  <a:txBody>
                    <a:bodyPr/>
                    <a:lstStyle/>
                    <a:p>
                      <a:r>
                        <a:rPr lang="fr-BE" sz="2000" b="0" dirty="0" smtClean="0">
                          <a:solidFill>
                            <a:schemeClr val="accent1">
                              <a:lumMod val="40000"/>
                              <a:lumOff val="60000"/>
                            </a:schemeClr>
                          </a:solidFill>
                          <a:latin typeface="TyfoonSans SemiBold" panose="02000506050000020004" pitchFamily="50" charset="0"/>
                        </a:rPr>
                        <a:t>Rendements</a:t>
                      </a:r>
                      <a:endParaRPr lang="nl-BE" sz="2000" b="0" dirty="0">
                        <a:solidFill>
                          <a:schemeClr val="accent1">
                            <a:lumMod val="40000"/>
                            <a:lumOff val="60000"/>
                          </a:schemeClr>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nl-BE" sz="2000" b="0" dirty="0" smtClean="0">
                          <a:solidFill>
                            <a:srgbClr val="B2F074"/>
                          </a:solidFill>
                          <a:latin typeface="TyfoonSans SemiBold" panose="02000506050000020004" pitchFamily="50" charset="0"/>
                        </a:rPr>
                        <a:t>Rendementen</a:t>
                      </a:r>
                      <a:endParaRPr lang="nl-BE" sz="2000" b="0" dirty="0">
                        <a:solidFill>
                          <a:srgbClr val="B2F074"/>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r>
              <a:tr h="872808">
                <a:tc>
                  <a:txBody>
                    <a:bodyPr/>
                    <a:lstStyle/>
                    <a:p>
                      <a:r>
                        <a:rPr lang="fr-BE" sz="2000" b="0" dirty="0" smtClean="0">
                          <a:solidFill>
                            <a:schemeClr val="accent1">
                              <a:lumMod val="40000"/>
                              <a:lumOff val="60000"/>
                            </a:schemeClr>
                          </a:solidFill>
                          <a:latin typeface="TyfoonSans SemiBold" panose="02000506050000020004" pitchFamily="50" charset="0"/>
                        </a:rPr>
                        <a:t>Ce que</a:t>
                      </a:r>
                      <a:r>
                        <a:rPr lang="fr-BE" sz="2000" b="0" baseline="0" dirty="0" smtClean="0">
                          <a:solidFill>
                            <a:schemeClr val="accent1">
                              <a:lumMod val="40000"/>
                              <a:lumOff val="60000"/>
                            </a:schemeClr>
                          </a:solidFill>
                          <a:latin typeface="TyfoonSans SemiBold" panose="02000506050000020004" pitchFamily="50" charset="0"/>
                        </a:rPr>
                        <a:t> les chiffres nous </a:t>
                      </a:r>
                      <a:br>
                        <a:rPr lang="fr-BE" sz="2000" b="0" baseline="0" dirty="0" smtClean="0">
                          <a:solidFill>
                            <a:schemeClr val="accent1">
                              <a:lumMod val="40000"/>
                              <a:lumOff val="60000"/>
                            </a:schemeClr>
                          </a:solidFill>
                          <a:latin typeface="TyfoonSans SemiBold" panose="02000506050000020004" pitchFamily="50" charset="0"/>
                        </a:rPr>
                      </a:br>
                      <a:r>
                        <a:rPr lang="fr-BE" sz="2000" b="0" baseline="0" dirty="0" smtClean="0">
                          <a:solidFill>
                            <a:schemeClr val="accent1">
                              <a:lumMod val="40000"/>
                              <a:lumOff val="60000"/>
                            </a:schemeClr>
                          </a:solidFill>
                          <a:latin typeface="TyfoonSans SemiBold" panose="02000506050000020004" pitchFamily="50" charset="0"/>
                        </a:rPr>
                        <a:t>racontent</a:t>
                      </a:r>
                      <a:endParaRPr lang="nl-BE" sz="2000" b="0" dirty="0">
                        <a:solidFill>
                          <a:schemeClr val="accent1">
                            <a:lumMod val="40000"/>
                            <a:lumOff val="60000"/>
                          </a:schemeClr>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nl-BE" sz="2000" b="0" dirty="0" smtClean="0">
                          <a:solidFill>
                            <a:srgbClr val="B2F074"/>
                          </a:solidFill>
                          <a:latin typeface="TyfoonSans SemiBold" panose="02000506050000020004" pitchFamily="50" charset="0"/>
                        </a:rPr>
                        <a:t>Wat de cijfers ons vertellen</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r>
              <a:tr h="872808">
                <a:tc>
                  <a:txBody>
                    <a:bodyPr/>
                    <a:lstStyle/>
                    <a:p>
                      <a:endParaRPr lang="fr-BE" sz="2000" b="0" dirty="0" smtClean="0">
                        <a:solidFill>
                          <a:schemeClr val="accent1">
                            <a:lumMod val="40000"/>
                            <a:lumOff val="60000"/>
                          </a:schemeClr>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noFill/>
                  </a:tcPr>
                </a:tc>
                <a:tc>
                  <a:txBody>
                    <a:bodyPr/>
                    <a:lstStyle/>
                    <a:p>
                      <a:endParaRPr lang="nl-BE" sz="2000" b="0" dirty="0" smtClean="0">
                        <a:solidFill>
                          <a:srgbClr val="B2F074"/>
                        </a:solidFill>
                        <a:latin typeface="TyfoonSans SemiBold" panose="02000506050000020004" pitchFamily="50" charset="0"/>
                      </a:endParaRPr>
                    </a:p>
                  </a:txBody>
                  <a:tcPr anchor="ctr">
                    <a:lnT w="12700" cap="flat" cmpd="sng" algn="ctr">
                      <a:solidFill>
                        <a:schemeClr val="accent2"/>
                      </a:solidFill>
                      <a:prstDash val="solid"/>
                      <a:round/>
                      <a:headEnd type="none" w="med" len="med"/>
                      <a:tailEnd type="none" w="med" len="med"/>
                    </a:lnT>
                    <a:noFill/>
                  </a:tcPr>
                </a:tc>
              </a:tr>
            </a:tbl>
          </a:graphicData>
        </a:graphic>
      </p:graphicFrame>
      <p:sp>
        <p:nvSpPr>
          <p:cNvPr id="3" name="Tijdelijke aanduiding voor dianummer 2"/>
          <p:cNvSpPr>
            <a:spLocks noGrp="1"/>
          </p:cNvSpPr>
          <p:nvPr>
            <p:ph type="sldNum" sz="quarter" idx="12"/>
          </p:nvPr>
        </p:nvSpPr>
        <p:spPr/>
        <p:txBody>
          <a:bodyPr/>
          <a:lstStyle/>
          <a:p>
            <a:fld id="{16A869D4-2034-8643-912E-0A1EEDE97DA8}" type="slidenum">
              <a:rPr lang="en-US" smtClean="0"/>
              <a:t>9</a:t>
            </a:fld>
            <a:endParaRPr lang="en-US" dirty="0"/>
          </a:p>
        </p:txBody>
      </p:sp>
    </p:spTree>
    <p:extLst>
      <p:ext uri="{BB962C8B-B14F-4D97-AF65-F5344CB8AC3E}">
        <p14:creationId xmlns:p14="http://schemas.microsoft.com/office/powerpoint/2010/main" val="3580430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PensioPlus">
  <a:themeElements>
    <a:clrScheme name="PensioPlus 1">
      <a:dk1>
        <a:srgbClr val="313131"/>
      </a:dk1>
      <a:lt1>
        <a:srgbClr val="FFFFFF"/>
      </a:lt1>
      <a:dk2>
        <a:srgbClr val="44546A"/>
      </a:dk2>
      <a:lt2>
        <a:srgbClr val="E7E6E6"/>
      </a:lt2>
      <a:accent1>
        <a:srgbClr val="406894"/>
      </a:accent1>
      <a:accent2>
        <a:srgbClr val="90BB4E"/>
      </a:accent2>
      <a:accent3>
        <a:srgbClr val="CDB71C"/>
      </a:accent3>
      <a:accent4>
        <a:srgbClr val="4E86FE"/>
      </a:accent4>
      <a:accent5>
        <a:srgbClr val="C55B4F"/>
      </a:accent5>
      <a:accent6>
        <a:srgbClr val="55B0E6"/>
      </a:accent6>
      <a:hlink>
        <a:srgbClr val="406894"/>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7B369B2-AE85-6C48-868E-F1CAC85018B2}" vid="{0CC9EA78-A0ED-A842-856A-790390E67B19}"/>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PensioPlus-normal</Template>
  <TotalTime>984</TotalTime>
  <Words>799</Words>
  <Application>Microsoft Office PowerPoint</Application>
  <PresentationFormat>Diavoorstelling (4:3)</PresentationFormat>
  <Paragraphs>191</Paragraphs>
  <Slides>28</Slides>
  <Notes>4</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28</vt:i4>
      </vt:variant>
    </vt:vector>
  </HeadingPairs>
  <TitlesOfParts>
    <vt:vector size="40" baseType="lpstr">
      <vt:lpstr>Arial</vt:lpstr>
      <vt:lpstr>Calibri</vt:lpstr>
      <vt:lpstr>Courier New</vt:lpstr>
      <vt:lpstr>Luengo</vt:lpstr>
      <vt:lpstr>Symbol</vt:lpstr>
      <vt:lpstr>Times New Roman</vt:lpstr>
      <vt:lpstr>TyfoonSans</vt:lpstr>
      <vt:lpstr>TyfoonSans SemiBold</vt:lpstr>
      <vt:lpstr>TyfoonSans XBold</vt:lpstr>
      <vt:lpstr>Wingdings</vt:lpstr>
      <vt:lpstr>Wingdings 3</vt:lpstr>
      <vt:lpstr>PensioPlus</vt:lpstr>
      <vt:lpstr>PensioPlus Persontmoeting/Rencontre de Presse</vt:lpstr>
      <vt:lpstr>Agenda</vt:lpstr>
      <vt:lpstr>Van BVPI naar PensioPlus De l’ABIP vers PensioPlus</vt:lpstr>
      <vt:lpstr>Van/de BVPI–ABIP-BAPI naar/vers PensioPlus</vt:lpstr>
      <vt:lpstr>PensioPlus Smarter together for better pensions</vt:lpstr>
      <vt:lpstr>www.pensioplus.be</vt:lpstr>
      <vt:lpstr>Enquête financière préliminaire  Voorlopige financiële enquête 31/12/2015</vt:lpstr>
      <vt:lpstr>Ordre du jour - Agenda</vt:lpstr>
      <vt:lpstr>Ordre du jour - Agenda</vt:lpstr>
      <vt:lpstr>Catégorie d’IRP – Categorie van IBP’s</vt:lpstr>
      <vt:lpstr>Echantillon - Staal</vt:lpstr>
      <vt:lpstr>Echantillon - Staal</vt:lpstr>
      <vt:lpstr>Ordre du jour - Agenda</vt:lpstr>
      <vt:lpstr>Répartition des avoirs - Activaspreiding</vt:lpstr>
      <vt:lpstr>Evolution de la répartition des avoirs  Evolutie van activaspreiding</vt:lpstr>
      <vt:lpstr>Actions / Aandelen vs Obligations / Obligaties</vt:lpstr>
      <vt:lpstr>Ordre du jour - Agenda</vt:lpstr>
      <vt:lpstr>2015 - Distribution des rendements 2015 - Verdeling van rendementen</vt:lpstr>
      <vt:lpstr>Rendements — Rendementen</vt:lpstr>
      <vt:lpstr>Rendements depuis 1985  Rendementen sinds 1985</vt:lpstr>
      <vt:lpstr>Ordre du jour - Agenda</vt:lpstr>
      <vt:lpstr>Ce que les chiffres nous racontent… Wat de cijfers ons vertellen…</vt:lpstr>
      <vt:lpstr>Ce que les chiffres nous racontent… Wat de cijfers ons vertellen…</vt:lpstr>
      <vt:lpstr>EIOPA stress tests Tests de résistance de l’EIOPA</vt:lpstr>
      <vt:lpstr>Test de résistance EIOPA – les fonds de pension belges EIOPA stress test – Belgische pensioenfondsen</vt:lpstr>
      <vt:lpstr>Test de résistance EIOPA – les fonds de pension belges EIOPA stress test – Belgische pensioenfondsen</vt:lpstr>
      <vt:lpstr>Test de résistance EIOPA – les fonds de pension belges EIOPA stress test – Belgische pensioenfondsen</vt:lpstr>
      <vt:lpstr>Merci de votre attention Dank voor uw aandacht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Ceulemans, Katleen</dc:creator>
  <cp:lastModifiedBy>Barbier, Fabienne</cp:lastModifiedBy>
  <cp:revision>116</cp:revision>
  <dcterms:created xsi:type="dcterms:W3CDTF">2016-01-15T10:25:04Z</dcterms:created>
  <dcterms:modified xsi:type="dcterms:W3CDTF">2016-02-03T10:13:14Z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